
<file path=[Content_Types].xml><?xml version="1.0" encoding="utf-8"?>
<Types xmlns="http://schemas.openxmlformats.org/package/2006/content-types">
  <Default Extension="png" ContentType="image/png"/>
  <Default Extension="tiff" ContentType="image/tif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Lst>
  <p:sldSz cx="10071100" cy="75565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1007745" rtl="0" fontAlgn="auto" latinLnBrk="0" hangingPunct="0">
      <a:lnSpc>
        <a:spcPct val="100000"/>
      </a:lnSpc>
      <a:spcBef>
        <a:spcPts val="0"/>
      </a:spcBef>
      <a:spcAft>
        <a:spcPts val="0"/>
      </a:spcAft>
      <a:buClrTx/>
      <a:buSzTx/>
      <a:buFontTx/>
      <a:buNone/>
      <a:defRPr kumimoji="0" sz="2000" b="0" i="0" u="none" strike="noStrike" cap="none" spc="0" normalizeH="0" baseline="0">
        <a:ln>
          <a:noFill/>
        </a:ln>
        <a:solidFill>
          <a:srgbClr val="000000"/>
        </a:solidFill>
        <a:effectLst/>
        <a:uFillTx/>
        <a:latin typeface="+mn-lt"/>
        <a:ea typeface="+mn-ea"/>
        <a:cs typeface="+mn-cs"/>
        <a:sym typeface="Arial" panose="020B0604020202020204"/>
      </a:defRPr>
    </a:lvl1pPr>
    <a:lvl2pPr marL="0" marR="0" indent="0" algn="l" defTabSz="1007745" rtl="0" fontAlgn="auto" latinLnBrk="0" hangingPunct="0">
      <a:lnSpc>
        <a:spcPct val="100000"/>
      </a:lnSpc>
      <a:spcBef>
        <a:spcPts val="0"/>
      </a:spcBef>
      <a:spcAft>
        <a:spcPts val="0"/>
      </a:spcAft>
      <a:buClrTx/>
      <a:buSzTx/>
      <a:buFontTx/>
      <a:buNone/>
      <a:defRPr kumimoji="0" sz="2000" b="0" i="0" u="none" strike="noStrike" cap="none" spc="0" normalizeH="0" baseline="0">
        <a:ln>
          <a:noFill/>
        </a:ln>
        <a:solidFill>
          <a:srgbClr val="000000"/>
        </a:solidFill>
        <a:effectLst/>
        <a:uFillTx/>
        <a:latin typeface="+mn-lt"/>
        <a:ea typeface="+mn-ea"/>
        <a:cs typeface="+mn-cs"/>
        <a:sym typeface="Arial" panose="020B0604020202020204"/>
      </a:defRPr>
    </a:lvl2pPr>
    <a:lvl3pPr marL="0" marR="0" indent="0" algn="l" defTabSz="1007745" rtl="0" fontAlgn="auto" latinLnBrk="0" hangingPunct="0">
      <a:lnSpc>
        <a:spcPct val="100000"/>
      </a:lnSpc>
      <a:spcBef>
        <a:spcPts val="0"/>
      </a:spcBef>
      <a:spcAft>
        <a:spcPts val="0"/>
      </a:spcAft>
      <a:buClrTx/>
      <a:buSzTx/>
      <a:buFontTx/>
      <a:buNone/>
      <a:defRPr kumimoji="0" sz="2000" b="0" i="0" u="none" strike="noStrike" cap="none" spc="0" normalizeH="0" baseline="0">
        <a:ln>
          <a:noFill/>
        </a:ln>
        <a:solidFill>
          <a:srgbClr val="000000"/>
        </a:solidFill>
        <a:effectLst/>
        <a:uFillTx/>
        <a:latin typeface="+mn-lt"/>
        <a:ea typeface="+mn-ea"/>
        <a:cs typeface="+mn-cs"/>
        <a:sym typeface="Arial" panose="020B0604020202020204"/>
      </a:defRPr>
    </a:lvl3pPr>
    <a:lvl4pPr marL="0" marR="0" indent="0" algn="l" defTabSz="1007745" rtl="0" fontAlgn="auto" latinLnBrk="0" hangingPunct="0">
      <a:lnSpc>
        <a:spcPct val="100000"/>
      </a:lnSpc>
      <a:spcBef>
        <a:spcPts val="0"/>
      </a:spcBef>
      <a:spcAft>
        <a:spcPts val="0"/>
      </a:spcAft>
      <a:buClrTx/>
      <a:buSzTx/>
      <a:buFontTx/>
      <a:buNone/>
      <a:defRPr kumimoji="0" sz="2000" b="0" i="0" u="none" strike="noStrike" cap="none" spc="0" normalizeH="0" baseline="0">
        <a:ln>
          <a:noFill/>
        </a:ln>
        <a:solidFill>
          <a:srgbClr val="000000"/>
        </a:solidFill>
        <a:effectLst/>
        <a:uFillTx/>
        <a:latin typeface="+mn-lt"/>
        <a:ea typeface="+mn-ea"/>
        <a:cs typeface="+mn-cs"/>
        <a:sym typeface="Arial" panose="020B0604020202020204"/>
      </a:defRPr>
    </a:lvl4pPr>
    <a:lvl5pPr marL="0" marR="0" indent="0" algn="l" defTabSz="1007745" rtl="0" fontAlgn="auto" latinLnBrk="0" hangingPunct="0">
      <a:lnSpc>
        <a:spcPct val="100000"/>
      </a:lnSpc>
      <a:spcBef>
        <a:spcPts val="0"/>
      </a:spcBef>
      <a:spcAft>
        <a:spcPts val="0"/>
      </a:spcAft>
      <a:buClrTx/>
      <a:buSzTx/>
      <a:buFontTx/>
      <a:buNone/>
      <a:defRPr kumimoji="0" sz="2000" b="0" i="0" u="none" strike="noStrike" cap="none" spc="0" normalizeH="0" baseline="0">
        <a:ln>
          <a:noFill/>
        </a:ln>
        <a:solidFill>
          <a:srgbClr val="000000"/>
        </a:solidFill>
        <a:effectLst/>
        <a:uFillTx/>
        <a:latin typeface="+mn-lt"/>
        <a:ea typeface="+mn-ea"/>
        <a:cs typeface="+mn-cs"/>
        <a:sym typeface="Arial" panose="020B0604020202020204"/>
      </a:defRPr>
    </a:lvl5pPr>
    <a:lvl6pPr marL="0" marR="0" indent="0" algn="l" defTabSz="1007745" rtl="0" fontAlgn="auto" latinLnBrk="0" hangingPunct="0">
      <a:lnSpc>
        <a:spcPct val="100000"/>
      </a:lnSpc>
      <a:spcBef>
        <a:spcPts val="0"/>
      </a:spcBef>
      <a:spcAft>
        <a:spcPts val="0"/>
      </a:spcAft>
      <a:buClrTx/>
      <a:buSzTx/>
      <a:buFontTx/>
      <a:buNone/>
      <a:defRPr kumimoji="0" sz="2000" b="0" i="0" u="none" strike="noStrike" cap="none" spc="0" normalizeH="0" baseline="0">
        <a:ln>
          <a:noFill/>
        </a:ln>
        <a:solidFill>
          <a:srgbClr val="000000"/>
        </a:solidFill>
        <a:effectLst/>
        <a:uFillTx/>
        <a:latin typeface="+mn-lt"/>
        <a:ea typeface="+mn-ea"/>
        <a:cs typeface="+mn-cs"/>
        <a:sym typeface="Arial" panose="020B0604020202020204"/>
      </a:defRPr>
    </a:lvl6pPr>
    <a:lvl7pPr marL="0" marR="0" indent="0" algn="l" defTabSz="1007745" rtl="0" fontAlgn="auto" latinLnBrk="0" hangingPunct="0">
      <a:lnSpc>
        <a:spcPct val="100000"/>
      </a:lnSpc>
      <a:spcBef>
        <a:spcPts val="0"/>
      </a:spcBef>
      <a:spcAft>
        <a:spcPts val="0"/>
      </a:spcAft>
      <a:buClrTx/>
      <a:buSzTx/>
      <a:buFontTx/>
      <a:buNone/>
      <a:defRPr kumimoji="0" sz="2000" b="0" i="0" u="none" strike="noStrike" cap="none" spc="0" normalizeH="0" baseline="0">
        <a:ln>
          <a:noFill/>
        </a:ln>
        <a:solidFill>
          <a:srgbClr val="000000"/>
        </a:solidFill>
        <a:effectLst/>
        <a:uFillTx/>
        <a:latin typeface="+mn-lt"/>
        <a:ea typeface="+mn-ea"/>
        <a:cs typeface="+mn-cs"/>
        <a:sym typeface="Arial" panose="020B0604020202020204"/>
      </a:defRPr>
    </a:lvl7pPr>
    <a:lvl8pPr marL="0" marR="0" indent="0" algn="l" defTabSz="1007745" rtl="0" fontAlgn="auto" latinLnBrk="0" hangingPunct="0">
      <a:lnSpc>
        <a:spcPct val="100000"/>
      </a:lnSpc>
      <a:spcBef>
        <a:spcPts val="0"/>
      </a:spcBef>
      <a:spcAft>
        <a:spcPts val="0"/>
      </a:spcAft>
      <a:buClrTx/>
      <a:buSzTx/>
      <a:buFontTx/>
      <a:buNone/>
      <a:defRPr kumimoji="0" sz="2000" b="0" i="0" u="none" strike="noStrike" cap="none" spc="0" normalizeH="0" baseline="0">
        <a:ln>
          <a:noFill/>
        </a:ln>
        <a:solidFill>
          <a:srgbClr val="000000"/>
        </a:solidFill>
        <a:effectLst/>
        <a:uFillTx/>
        <a:latin typeface="+mn-lt"/>
        <a:ea typeface="+mn-ea"/>
        <a:cs typeface="+mn-cs"/>
        <a:sym typeface="Arial" panose="020B0604020202020204"/>
      </a:defRPr>
    </a:lvl8pPr>
    <a:lvl9pPr marL="0" marR="0" indent="0" algn="l" defTabSz="1007745" rtl="0" fontAlgn="auto" latinLnBrk="0" hangingPunct="0">
      <a:lnSpc>
        <a:spcPct val="100000"/>
      </a:lnSpc>
      <a:spcBef>
        <a:spcPts val="0"/>
      </a:spcBef>
      <a:spcAft>
        <a:spcPts val="0"/>
      </a:spcAft>
      <a:buClrTx/>
      <a:buSzTx/>
      <a:buFontTx/>
      <a:buNone/>
      <a:defRPr kumimoji="0" sz="2000" b="0" i="0" u="none" strike="noStrike" cap="none" spc="0" normalizeH="0" baseline="0">
        <a:ln>
          <a:noFill/>
        </a:ln>
        <a:solidFill>
          <a:srgbClr val="000000"/>
        </a:solidFill>
        <a:effectLst/>
        <a:uFillTx/>
        <a:latin typeface="+mn-lt"/>
        <a:ea typeface="+mn-ea"/>
        <a:cs typeface="+mn-cs"/>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37"/>
    <p:restoredTop sz="81866"/>
  </p:normalViewPr>
  <p:slideViewPr>
    <p:cSldViewPr snapToGrid="0" snapToObjects="1">
      <p:cViewPr varScale="1">
        <p:scale>
          <a:sx n="110" d="100"/>
          <a:sy n="110" d="100"/>
        </p:scale>
        <p:origin x="19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1143000" y="685800"/>
            <a:ext cx="4572000" cy="3429000"/>
          </a:xfrm>
          <a:prstGeom prst="rect">
            <a:avLst/>
          </a:prstGeom>
        </p:spPr>
        <p:txBody>
          <a:bodyPr/>
          <a:lstStyle/>
          <a:p/>
        </p:txBody>
      </p:sp>
      <p:sp>
        <p:nvSpPr>
          <p:cNvPr id="94" name="Shape 94"/>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1007745" latinLnBrk="0">
      <a:defRPr sz="1000">
        <a:latin typeface="+mn-lt"/>
        <a:ea typeface="+mn-ea"/>
        <a:cs typeface="+mn-cs"/>
        <a:sym typeface="Arial" panose="020B0604020202020204"/>
      </a:defRPr>
    </a:lvl1pPr>
    <a:lvl2pPr indent="228600" defTabSz="1007745" latinLnBrk="0">
      <a:defRPr sz="1000">
        <a:latin typeface="+mn-lt"/>
        <a:ea typeface="+mn-ea"/>
        <a:cs typeface="+mn-cs"/>
        <a:sym typeface="Arial" panose="020B0604020202020204"/>
      </a:defRPr>
    </a:lvl2pPr>
    <a:lvl3pPr indent="457200" defTabSz="1007745" latinLnBrk="0">
      <a:defRPr sz="1000">
        <a:latin typeface="+mn-lt"/>
        <a:ea typeface="+mn-ea"/>
        <a:cs typeface="+mn-cs"/>
        <a:sym typeface="Arial" panose="020B0604020202020204"/>
      </a:defRPr>
    </a:lvl3pPr>
    <a:lvl4pPr indent="685800" defTabSz="1007745" latinLnBrk="0">
      <a:defRPr sz="1000">
        <a:latin typeface="+mn-lt"/>
        <a:ea typeface="+mn-ea"/>
        <a:cs typeface="+mn-cs"/>
        <a:sym typeface="Arial" panose="020B0604020202020204"/>
      </a:defRPr>
    </a:lvl4pPr>
    <a:lvl5pPr indent="914400" defTabSz="1007745" latinLnBrk="0">
      <a:defRPr sz="1000">
        <a:latin typeface="+mn-lt"/>
        <a:ea typeface="+mn-ea"/>
        <a:cs typeface="+mn-cs"/>
        <a:sym typeface="Arial" panose="020B0604020202020204"/>
      </a:defRPr>
    </a:lvl5pPr>
    <a:lvl6pPr indent="1143000" defTabSz="1007745" latinLnBrk="0">
      <a:defRPr sz="1000">
        <a:latin typeface="+mn-lt"/>
        <a:ea typeface="+mn-ea"/>
        <a:cs typeface="+mn-cs"/>
        <a:sym typeface="Arial" panose="020B0604020202020204"/>
      </a:defRPr>
    </a:lvl6pPr>
    <a:lvl7pPr indent="1371600" defTabSz="1007745" latinLnBrk="0">
      <a:defRPr sz="1000">
        <a:latin typeface="+mn-lt"/>
        <a:ea typeface="+mn-ea"/>
        <a:cs typeface="+mn-cs"/>
        <a:sym typeface="Arial" panose="020B0604020202020204"/>
      </a:defRPr>
    </a:lvl7pPr>
    <a:lvl8pPr indent="1600200" defTabSz="1007745" latinLnBrk="0">
      <a:defRPr sz="1000">
        <a:latin typeface="+mn-lt"/>
        <a:ea typeface="+mn-ea"/>
        <a:cs typeface="+mn-cs"/>
        <a:sym typeface="Arial" panose="020B0604020202020204"/>
      </a:defRPr>
    </a:lvl8pPr>
    <a:lvl9pPr indent="1828800" defTabSz="1007745" latinLnBrk="0">
      <a:defRPr sz="1000">
        <a:latin typeface="+mn-lt"/>
        <a:ea typeface="+mn-ea"/>
        <a:cs typeface="+mn-cs"/>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motivation is always important</a:t>
            </a:r>
            <a:endParaRPr lang="en-US" dirty="0" smtClean="0"/>
          </a:p>
          <a:p>
            <a:pPr marL="171450" indent="-171450">
              <a:buFontTx/>
              <a:buChar char="-"/>
            </a:pPr>
            <a:r>
              <a:rPr lang="en-US" dirty="0" smtClean="0"/>
              <a:t>in this case, it is tainted</a:t>
            </a:r>
            <a:r>
              <a:rPr lang="en-US" baseline="0" dirty="0" smtClean="0"/>
              <a:t> that JS is different in many ways and has it unique </a:t>
            </a:r>
            <a:r>
              <a:rPr lang="en-US" baseline="0" dirty="0" err="1" smtClean="0"/>
              <a:t>behaviour</a:t>
            </a:r>
            <a:endParaRPr lang="en-US" baseline="0" dirty="0" smtClean="0"/>
          </a:p>
          <a:p>
            <a:pPr marL="171450" indent="-171450">
              <a:buFontTx/>
              <a:buChar char="-"/>
            </a:pPr>
            <a:endParaRPr lang="en-US" baseline="0" dirty="0" smtClean="0"/>
          </a:p>
          <a:p>
            <a:pPr marL="171450" indent="-171450">
              <a:buFontTx/>
              <a:buChar char="-"/>
            </a:pPr>
            <a:endParaRPr lang="en-US" baseline="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this</a:t>
            </a:r>
            <a:r>
              <a:rPr lang="en-US" baseline="0" dirty="0" smtClean="0"/>
              <a:t> slide is just an intro how functions are defined and that they are still objects</a:t>
            </a:r>
            <a:endParaRPr lang="en-US" baseline="0" dirty="0" smtClean="0"/>
          </a:p>
          <a:p>
            <a:pPr marL="171450" indent="-171450">
              <a:buFontTx/>
              <a:buChar char="-"/>
            </a:pPr>
            <a:r>
              <a:rPr lang="en-US" baseline="0" dirty="0" smtClean="0"/>
              <a:t>keyword “return” to return a value as a response from a function</a:t>
            </a:r>
            <a:endParaRPr lang="en-US" baseline="0" dirty="0" smtClean="0"/>
          </a:p>
          <a:p>
            <a:pPr marL="171450" indent="-171450">
              <a:buFontTx/>
              <a:buChar char="-"/>
            </a:pPr>
            <a:r>
              <a:rPr lang="en-US" baseline="0" dirty="0" smtClean="0"/>
              <a:t> </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a brief mention that</a:t>
            </a:r>
            <a:r>
              <a:rPr lang="en-US" baseline="0" dirty="0" smtClean="0"/>
              <a:t> there are also object version for most of the primitives which are used in case, that you want to get for example length of some string</a:t>
            </a:r>
            <a:endParaRPr lang="en-US" baseline="0" dirty="0" smtClean="0"/>
          </a:p>
          <a:p>
            <a:pPr marL="171450" indent="-171450">
              <a:buFontTx/>
              <a:buChar char="-"/>
            </a:pPr>
            <a:r>
              <a:rPr lang="en-US" baseline="0" dirty="0" smtClean="0"/>
              <a:t>it convert the primitive to object, the method is called and then the object is destroyed</a:t>
            </a:r>
            <a:endParaRPr lang="en-US" baseline="0" dirty="0" smtClean="0"/>
          </a:p>
          <a:p>
            <a:pPr marL="171450" indent="-171450">
              <a:buFontTx/>
              <a:buChar char="-"/>
            </a:pPr>
            <a:r>
              <a:rPr lang="en-US" baseline="0" dirty="0" smtClean="0"/>
              <a:t>more about it in the next mission</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how data</a:t>
            </a:r>
            <a:r>
              <a:rPr lang="en-US" baseline="0" dirty="0" smtClean="0"/>
              <a:t> types are converted</a:t>
            </a:r>
            <a:endParaRPr lang="en-US" baseline="0" dirty="0" smtClean="0"/>
          </a:p>
          <a:p>
            <a:pPr marL="171450" indent="-171450">
              <a:buFontTx/>
              <a:buChar char="-"/>
            </a:pPr>
            <a:r>
              <a:rPr lang="en-US" baseline="0" dirty="0" smtClean="0"/>
              <a:t>there are two ways, explicitly and implicitly</a:t>
            </a:r>
            <a:endParaRPr lang="en-US" baseline="0" dirty="0" smtClean="0"/>
          </a:p>
          <a:p>
            <a:pPr marL="171450" indent="-171450">
              <a:buFontTx/>
              <a:buChar char="-"/>
            </a:pPr>
            <a:r>
              <a:rPr lang="en-US" baseline="0" dirty="0" smtClean="0"/>
              <a:t>both ways works, but to make the code cleaner, it is recommended explicit which is more obvious when you are reading code</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it is good to know which</a:t>
            </a:r>
            <a:r>
              <a:rPr lang="en-US" baseline="0" dirty="0" smtClean="0"/>
              <a:t> values are </a:t>
            </a:r>
            <a:r>
              <a:rPr lang="en-US" baseline="0" dirty="0" err="1" smtClean="0"/>
              <a:t>falsy</a:t>
            </a:r>
            <a:r>
              <a:rPr lang="en-US" baseline="0" dirty="0" smtClean="0"/>
              <a:t>, anything else is </a:t>
            </a:r>
            <a:r>
              <a:rPr lang="en-US" baseline="0" dirty="0" err="1" smtClean="0"/>
              <a:t>truthy</a:t>
            </a:r>
            <a:endParaRPr lang="en-US" baseline="0" dirty="0" smtClean="0"/>
          </a:p>
          <a:p>
            <a:pPr marL="171450" indent="-171450">
              <a:buFontTx/>
              <a:buChar char="-"/>
            </a:pPr>
            <a:r>
              <a:rPr lang="en-US" baseline="0" dirty="0" smtClean="0"/>
              <a:t>it is useful mainly in conditionals, when you can use a shorter notation as we will see soon</a:t>
            </a:r>
            <a:endParaRPr lang="en-US" baseline="0" dirty="0" smtClean="0"/>
          </a:p>
          <a:p>
            <a:pPr marL="171450" indent="-171450">
              <a:buFontTx/>
              <a:buChar char="-"/>
            </a:pPr>
            <a:endParaRPr lang="en-US" baseline="0" dirty="0" smtClean="0"/>
          </a:p>
          <a:p>
            <a:pPr marL="171450" indent="-171450">
              <a:buFontTx/>
              <a:buChar char="-"/>
            </a:pP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main different between</a:t>
            </a:r>
            <a:r>
              <a:rPr lang="en-US" baseline="0" dirty="0" smtClean="0"/>
              <a:t> == and === is that == tries to convert those values to the same time if they are not already</a:t>
            </a:r>
            <a:endParaRPr lang="en-US" baseline="0" dirty="0" smtClean="0"/>
          </a:p>
          <a:p>
            <a:pPr marL="171450" indent="-171450">
              <a:buFontTx/>
              <a:buChar char="-"/>
            </a:pPr>
            <a:r>
              <a:rPr lang="en-US" baseline="0" dirty="0" smtClean="0"/>
              <a:t>in modern JS, there are only a few exception when you might want to use == instead of ===, for example to check that values is not null and also not an undefined (a != null)</a:t>
            </a:r>
            <a:endParaRPr lang="en-US" baseline="0" dirty="0" smtClean="0"/>
          </a:p>
          <a:p>
            <a:pPr marL="171450" indent="-171450">
              <a:buFontTx/>
              <a:buChar char="-"/>
            </a:pPr>
            <a:r>
              <a:rPr lang="en-US" dirty="0" smtClean="0"/>
              <a:t>if you are not 100% sure that you know the benefit of using coercion,</a:t>
            </a:r>
            <a:r>
              <a:rPr lang="en-US" baseline="0" dirty="0" smtClean="0"/>
              <a:t> use ===</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Relation operators</a:t>
            </a:r>
            <a:r>
              <a:rPr lang="en-US" baseline="0" dirty="0" smtClean="0"/>
              <a:t> are mostly used with numbers but they can be also used for strings</a:t>
            </a:r>
            <a:endParaRPr lang="en-US" baseline="0" dirty="0" smtClean="0"/>
          </a:p>
          <a:p>
            <a:pPr marL="171450" indent="-171450">
              <a:buFontTx/>
              <a:buChar char="-"/>
            </a:pPr>
            <a:r>
              <a:rPr lang="en-US" baseline="0" dirty="0" smtClean="0"/>
              <a:t>for objects, it is easier to write a comparator function</a:t>
            </a:r>
            <a:endParaRPr lang="en-US" baseline="0"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underscore is used for private methods/functions</a:t>
            </a:r>
            <a:endParaRPr lang="en-US" dirty="0" smtClean="0"/>
          </a:p>
          <a:p>
            <a:pPr marL="171450" indent="-171450">
              <a:buFontTx/>
              <a:buChar char="-"/>
            </a:pPr>
            <a:r>
              <a:rPr lang="en-US" dirty="0" smtClean="0"/>
              <a:t>variable names for constants are often in capital letters only with underscore to separate words</a:t>
            </a:r>
            <a:endParaRPr lang="en-US" dirty="0" smtClean="0"/>
          </a:p>
          <a:p>
            <a:pPr marL="171450" indent="-171450">
              <a:buFontTx/>
              <a:buChar char="-"/>
            </a:pP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smtClean="0"/>
              <a:t>-  &amp;&amp; represents logical</a:t>
            </a:r>
            <a:r>
              <a:rPr lang="en-US" baseline="0" dirty="0" smtClean="0"/>
              <a:t> AND, || represents logical OR</a:t>
            </a:r>
            <a:endParaRPr lang="en-US" baseline="0" dirty="0" smtClean="0"/>
          </a:p>
          <a:p>
            <a:pPr marL="171450" indent="-171450">
              <a:buFontTx/>
              <a:buChar char="-"/>
            </a:pPr>
            <a:r>
              <a:rPr lang="en-US" baseline="0" dirty="0" smtClean="0"/>
              <a:t>use brackets to combine conditions</a:t>
            </a:r>
            <a:endParaRPr lang="en-US" baseline="0" dirty="0" smtClean="0"/>
          </a:p>
          <a:p>
            <a:pPr marL="171450" indent="-171450">
              <a:buFontTx/>
              <a:buChar char="-"/>
            </a:pPr>
            <a:r>
              <a:rPr lang="en-US" dirty="0" smtClean="0"/>
              <a:t>you</a:t>
            </a:r>
            <a:r>
              <a:rPr lang="en-US" baseline="0" dirty="0" smtClean="0"/>
              <a:t> can pass the </a:t>
            </a:r>
            <a:r>
              <a:rPr lang="en-US" baseline="0" dirty="0" err="1" smtClean="0"/>
              <a:t>boolean</a:t>
            </a:r>
            <a:r>
              <a:rPr lang="en-US" baseline="0" dirty="0" smtClean="0"/>
              <a:t> in the variable to to condition</a:t>
            </a:r>
            <a:endParaRPr lang="en-US" baseline="0" dirty="0" smtClean="0"/>
          </a:p>
          <a:p>
            <a:pPr marL="171450" indent="-171450">
              <a:buFontTx/>
              <a:buChar char="-"/>
            </a:pPr>
            <a:r>
              <a:rPr lang="en-US" baseline="0" dirty="0" smtClean="0"/>
              <a:t>or you can also rely on </a:t>
            </a:r>
            <a:r>
              <a:rPr lang="en-US" baseline="0" dirty="0" err="1" smtClean="0"/>
              <a:t>truthy</a:t>
            </a:r>
            <a:r>
              <a:rPr lang="en-US" baseline="0" dirty="0" smtClean="0"/>
              <a:t>/</a:t>
            </a:r>
            <a:r>
              <a:rPr lang="en-US" baseline="0" dirty="0" err="1" smtClean="0"/>
              <a:t>falsy</a:t>
            </a:r>
            <a:r>
              <a:rPr lang="en-US" baseline="0" dirty="0" smtClean="0"/>
              <a:t> values, on the line 12, there is a variable with value 5, which is evaluated as true because number 42 is </a:t>
            </a:r>
            <a:r>
              <a:rPr lang="en-US" baseline="0" dirty="0" err="1" smtClean="0"/>
              <a:t>truthy</a:t>
            </a:r>
            <a:endParaRPr lang="en-US" baseline="0" dirty="0" smtClean="0"/>
          </a:p>
          <a:p>
            <a:pPr marL="171450" indent="-171450">
              <a:buFontTx/>
              <a:buChar char="-"/>
            </a:pP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switch is alternative to large if/else</a:t>
            </a:r>
            <a:endParaRPr lang="en-US" dirty="0" smtClean="0"/>
          </a:p>
          <a:p>
            <a:pPr marL="171450" indent="-171450">
              <a:buFontTx/>
              <a:buChar char="-"/>
            </a:pPr>
            <a:r>
              <a:rPr lang="en-US" dirty="0" err="1" smtClean="0"/>
              <a:t>ternal</a:t>
            </a:r>
            <a:r>
              <a:rPr lang="en-US" dirty="0" smtClean="0"/>
              <a:t> operators for simple, single line conditions </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loops are used to execute</a:t>
            </a:r>
            <a:r>
              <a:rPr lang="en-US" baseline="0" dirty="0" smtClean="0"/>
              <a:t> some code multiple times</a:t>
            </a:r>
            <a:endParaRPr lang="en-US" baseline="0" dirty="0" smtClean="0"/>
          </a:p>
          <a:p>
            <a:pPr marL="171450" indent="-171450">
              <a:buFontTx/>
              <a:buChar char="-"/>
            </a:pPr>
            <a:r>
              <a:rPr lang="en-US" baseline="0" dirty="0" smtClean="0"/>
              <a:t>one of the </a:t>
            </a:r>
            <a:r>
              <a:rPr lang="en-US" baseline="0" dirty="0" err="1" smtClean="0"/>
              <a:t>simpliest</a:t>
            </a:r>
            <a:r>
              <a:rPr lang="en-US" baseline="0" dirty="0" smtClean="0"/>
              <a:t> loop is a for loop</a:t>
            </a:r>
            <a:endParaRPr lang="en-US" baseline="0" dirty="0" smtClean="0"/>
          </a:p>
          <a:p>
            <a:pPr marL="171450" indent="-171450">
              <a:buFontTx/>
              <a:buChar char="-"/>
            </a:pPr>
            <a:r>
              <a:rPr lang="en-US" baseline="0" dirty="0" smtClean="0"/>
              <a:t>you define the variable(I = 0), condition for how long it should iterate(I &lt; 5) and operation which should be done at the end of the iteration (</a:t>
            </a:r>
            <a:r>
              <a:rPr lang="en-US" baseline="0" dirty="0" err="1" smtClean="0"/>
              <a:t>i</a:t>
            </a:r>
            <a:r>
              <a:rPr lang="en-US" baseline="0" dirty="0" smtClean="0"/>
              <a:t>++)</a:t>
            </a:r>
            <a:endParaRPr lang="en-US" baseline="0" dirty="0" smtClean="0"/>
          </a:p>
          <a:p>
            <a:pPr marL="171450" indent="-171450">
              <a:buFontTx/>
              <a:buChar char="-"/>
            </a:pP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err="1" smtClean="0"/>
              <a:t>angenda</a:t>
            </a:r>
            <a:r>
              <a:rPr lang="en-US" dirty="0" smtClean="0"/>
              <a:t> seems</a:t>
            </a:r>
            <a:r>
              <a:rPr lang="en-US" baseline="0" dirty="0" smtClean="0"/>
              <a:t> to be short but it is important to understand the basics of the language for upcoming mission</a:t>
            </a:r>
            <a:endParaRPr lang="en-US" baseline="0" dirty="0" smtClean="0"/>
          </a:p>
          <a:p>
            <a:pPr marL="171450" indent="-171450">
              <a:buFontTx/>
              <a:buChar char="-"/>
            </a:pPr>
            <a:r>
              <a:rPr lang="en-US" baseline="0" dirty="0" smtClean="0"/>
              <a:t> </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loop fo</a:t>
            </a:r>
            <a:r>
              <a:rPr lang="en-US" baseline="0" dirty="0" smtClean="0"/>
              <a:t>r simple object iteration</a:t>
            </a:r>
            <a:endParaRPr lang="en-US" baseline="0" dirty="0" smtClean="0"/>
          </a:p>
          <a:p>
            <a:pPr marL="171450" indent="-171450">
              <a:buFontTx/>
              <a:buChar char="-"/>
            </a:pPr>
            <a:r>
              <a:rPr lang="en-US" baseline="0" dirty="0" smtClean="0"/>
              <a:t>in the example above, in variable X is name of a key from the object in every iteration</a:t>
            </a:r>
            <a:endParaRPr lang="en-US" baseline="0" dirty="0" smtClean="0"/>
          </a:p>
          <a:p>
            <a:pPr marL="171450" indent="-171450">
              <a:buFontTx/>
              <a:buChar char="-"/>
            </a:pPr>
            <a:r>
              <a:rPr lang="en-US" baseline="0" dirty="0" smtClean="0"/>
              <a:t>to get the value from the object under that key, use person[x]</a:t>
            </a:r>
            <a:endParaRPr lang="en-US" baseline="0" dirty="0" smtClean="0"/>
          </a:p>
          <a:p>
            <a:pPr marL="171450" indent="-171450">
              <a:buFontTx/>
              <a:buChar char="-"/>
            </a:pP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loop for</a:t>
            </a:r>
            <a:r>
              <a:rPr lang="en-US" baseline="0" dirty="0" smtClean="0"/>
              <a:t> simple array iteration</a:t>
            </a:r>
            <a:endParaRPr lang="en-US" baseline="0" dirty="0" smtClean="0"/>
          </a:p>
          <a:p>
            <a:pPr marL="171450" indent="-171450">
              <a:buFontTx/>
              <a:buChar char="-"/>
            </a:pPr>
            <a:r>
              <a:rPr lang="en-US" baseline="0" dirty="0" smtClean="0"/>
              <a:t>it works similar to previous loop, but in the variable X is the value itself</a:t>
            </a:r>
            <a:endParaRPr lang="en-US" baseline="0" dirty="0" smtClean="0"/>
          </a:p>
          <a:p>
            <a:pPr marL="171450" indent="-171450">
              <a:buFontTx/>
              <a:buChar char="-"/>
            </a:pP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alternative to for loop</a:t>
            </a:r>
            <a:endParaRPr lang="en-US" dirty="0" smtClean="0"/>
          </a:p>
          <a:p>
            <a:pPr marL="171450" indent="-171450">
              <a:buFontTx/>
              <a:buChar char="-"/>
            </a:pPr>
            <a:r>
              <a:rPr lang="en-US" dirty="0" smtClean="0"/>
              <a:t>different</a:t>
            </a:r>
            <a:r>
              <a:rPr lang="en-US" baseline="0" dirty="0" smtClean="0"/>
              <a:t> between them is that while loop check the condition at the beginning of the iteration and the do while loop do that at the end, so there will be always at least one iteration</a:t>
            </a:r>
            <a:endParaRPr lang="en-US" baseline="0" dirty="0" smtClean="0"/>
          </a:p>
          <a:p>
            <a:pPr marL="171450" indent="-171450">
              <a:buFontTx/>
              <a:buChar char="-"/>
            </a:pP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break allows to end the loop</a:t>
            </a:r>
            <a:r>
              <a:rPr lang="en-US" baseline="0" dirty="0" smtClean="0"/>
              <a:t> – for example if you already found the value</a:t>
            </a:r>
            <a:endParaRPr lang="en-US" baseline="0" dirty="0" smtClean="0"/>
          </a:p>
          <a:p>
            <a:pPr marL="171450" indent="-171450">
              <a:buFontTx/>
              <a:buChar char="-"/>
            </a:pPr>
            <a:r>
              <a:rPr lang="en-US" baseline="0" dirty="0" smtClean="0"/>
              <a:t>continue allows to skip the iteration – let’s say, that you want to do some operation only for values which meet some condition</a:t>
            </a:r>
            <a:endParaRPr lang="en-US" baseline="0" dirty="0" smtClean="0"/>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endParaRPr lang="en-US" dirty="0" smtClean="0"/>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explain</a:t>
            </a:r>
            <a:r>
              <a:rPr lang="en-US" baseline="0" dirty="0" smtClean="0"/>
              <a:t> what is median (middle value) and modus (most common value) -&gt; most of the people do not know that</a:t>
            </a:r>
            <a:endParaRPr lang="en-US" baseline="0" dirty="0" smtClean="0"/>
          </a:p>
          <a:p>
            <a:pPr marL="171450" indent="-171450">
              <a:buFontTx/>
              <a:buChar char="-"/>
            </a:pP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smtClean="0"/>
              <a:t>- CSV is</a:t>
            </a:r>
            <a:r>
              <a:rPr lang="en-US" baseline="0" dirty="0" smtClean="0"/>
              <a:t> only simulated, we do not want to complicate it using multiple files</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main different between normal</a:t>
            </a:r>
            <a:r>
              <a:rPr lang="en-US" baseline="0" dirty="0" smtClean="0"/>
              <a:t> function and arrow function is in the way they work with THIS -&gt; more about it in the next mission</a:t>
            </a:r>
            <a:endParaRPr lang="en-US" baseline="0" dirty="0" smtClean="0"/>
          </a:p>
          <a:p>
            <a:pPr marL="171450" indent="-171450">
              <a:buFontTx/>
              <a:buChar char="-"/>
            </a:pPr>
            <a:r>
              <a:rPr lang="en-US" dirty="0" smtClean="0"/>
              <a:t>anonymous function</a:t>
            </a:r>
            <a:r>
              <a:rPr lang="en-US" baseline="0" dirty="0" smtClean="0"/>
              <a:t> on line 234</a:t>
            </a:r>
            <a:endParaRPr lang="en-US" baseline="0" dirty="0" smtClean="0"/>
          </a:p>
          <a:p>
            <a:pPr marL="171450" indent="-171450">
              <a:buFontTx/>
              <a:buChar char="-"/>
            </a:pP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smtClean="0"/>
              <a:t>- </a:t>
            </a:r>
            <a:r>
              <a:rPr lang="en-US" dirty="0" err="1" smtClean="0"/>
              <a:t>forEach</a:t>
            </a:r>
            <a:r>
              <a:rPr lang="en-US" dirty="0" smtClean="0"/>
              <a:t> cycle for array</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smtClean="0"/>
              <a:t>-</a:t>
            </a:r>
            <a:r>
              <a:rPr lang="en-US" baseline="0" dirty="0" smtClean="0"/>
              <a:t> allows to easily </a:t>
            </a:r>
            <a:r>
              <a:rPr lang="en-US" baseline="0" dirty="0" err="1" smtClean="0"/>
              <a:t>mody</a:t>
            </a:r>
            <a:r>
              <a:rPr lang="en-US" baseline="0" dirty="0" smtClean="0"/>
              <a:t> each element of an array</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smtClean="0"/>
              <a:t>- filter only values which you want and then you can reduce them to single output</a:t>
            </a:r>
            <a:r>
              <a:rPr lang="en-US" baseline="0" dirty="0" smtClean="0"/>
              <a:t> like total sum</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for those, who have never</a:t>
            </a:r>
            <a:r>
              <a:rPr lang="en-US" baseline="0" dirty="0" smtClean="0"/>
              <a:t> used any IDE, it is not required to use any for this mission</a:t>
            </a:r>
            <a:endParaRPr lang="en-US" baseline="0" dirty="0" smtClean="0"/>
          </a:p>
          <a:p>
            <a:pPr marL="171450" indent="-171450">
              <a:buFontTx/>
              <a:buChar char="-"/>
            </a:pPr>
            <a:r>
              <a:rPr lang="en-US" baseline="0" dirty="0" smtClean="0"/>
              <a:t>Chrome has Developer tools which are good enough</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smtClean="0"/>
              <a:t>- check that every element</a:t>
            </a:r>
            <a:r>
              <a:rPr lang="en-US" baseline="0" dirty="0" smtClean="0"/>
              <a:t> match the rule or at least some of them do</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smtClean="0"/>
              <a:t>- find and get exact element or at least it index</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immutable = always create new one and destroy the old</a:t>
            </a:r>
            <a:r>
              <a:rPr lang="en-US" baseline="0" dirty="0" smtClean="0"/>
              <a:t> one</a:t>
            </a:r>
            <a:endParaRPr lang="en-US" baseline="0" dirty="0" smtClean="0"/>
          </a:p>
          <a:p>
            <a:pPr marL="171450" indent="-171450">
              <a:buFontTx/>
              <a:buChar char="-"/>
            </a:pPr>
            <a:r>
              <a:rPr lang="en-US" baseline="0" dirty="0" smtClean="0"/>
              <a:t>mutable = modify existing one</a:t>
            </a:r>
            <a:endParaRPr lang="en-US" baseline="0" dirty="0" smtClean="0"/>
          </a:p>
          <a:p>
            <a:pPr marL="171450" indent="-171450">
              <a:buFontTx/>
              <a:buChar char="-"/>
            </a:pP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smtClean="0"/>
              <a:t>- this exercise</a:t>
            </a:r>
            <a:r>
              <a:rPr lang="en-US" baseline="0" dirty="0" smtClean="0"/>
              <a:t> is optional, there might not be enough time for it if a students are not so good</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smtClean="0"/>
              <a:t>- Map can</a:t>
            </a:r>
            <a:r>
              <a:rPr lang="en-US" baseline="0" dirty="0" smtClean="0"/>
              <a:t> have any data type as a key, that</a:t>
            </a:r>
            <a:r>
              <a:rPr lang="en-US" baseline="0" dirty="0" smtClean="0"/>
              <a:t>’</a:t>
            </a:r>
            <a:r>
              <a:rPr lang="en-US" baseline="0" dirty="0" smtClean="0"/>
              <a:t>s why it should be </a:t>
            </a:r>
            <a:r>
              <a:rPr lang="en-US" baseline="0" dirty="0" err="1" smtClean="0"/>
              <a:t>prefered</a:t>
            </a:r>
            <a:r>
              <a:rPr lang="en-US" baseline="0" dirty="0" smtClean="0"/>
              <a:t> in many cases instead of object which allows only string and everything else is converted to it</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in JS you want always use JSON, because it easy to use</a:t>
            </a:r>
            <a:r>
              <a:rPr lang="en-US" baseline="0" dirty="0" smtClean="0"/>
              <a:t> and has full support, on the other hand, XML is something we want to prevent if it possible</a:t>
            </a:r>
            <a:endParaRPr lang="en-US" baseline="0"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smtClean="0"/>
              <a:t>good job</a:t>
            </a:r>
            <a:r>
              <a:rPr lang="en-US" baseline="0" dirty="0" smtClean="0"/>
              <a:t> </a:t>
            </a:r>
            <a:r>
              <a:rPr lang="en-US" baseline="0" dirty="0" smtClean="0">
                <a:sym typeface="Wingdings" panose="05000000000000000000"/>
              </a:rPr>
              <a:t></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Go through recommended plugins for this mission</a:t>
            </a:r>
            <a:r>
              <a:rPr lang="en-US" baseline="0" dirty="0" smtClean="0"/>
              <a:t> at least</a:t>
            </a:r>
            <a:endParaRPr lang="en-US" dirty="0" smtClean="0"/>
          </a:p>
          <a:p>
            <a:pPr marL="171450" indent="-171450">
              <a:buFontTx/>
              <a:buChar char="-"/>
            </a:pPr>
            <a:r>
              <a:rPr lang="en-US" dirty="0" smtClean="0"/>
              <a:t>everyone</a:t>
            </a:r>
            <a:r>
              <a:rPr lang="en-US" baseline="0" dirty="0" smtClean="0"/>
              <a:t> who will use </a:t>
            </a:r>
            <a:r>
              <a:rPr lang="en-US" baseline="0" dirty="0" err="1" smtClean="0"/>
              <a:t>VSCode</a:t>
            </a:r>
            <a:r>
              <a:rPr lang="en-US" baseline="0" dirty="0" smtClean="0"/>
              <a:t> during this mission or for any following mission should install at least recommended plugins</a:t>
            </a:r>
            <a:endParaRPr lang="en-US" baseline="0" dirty="0" smtClean="0"/>
          </a:p>
          <a:p>
            <a:pPr marL="171450" indent="-171450">
              <a:buFontTx/>
              <a:buChar char="-"/>
            </a:pPr>
            <a:r>
              <a:rPr lang="en-US" baseline="0" dirty="0" smtClean="0"/>
              <a:t>plugins in the option section are my </a:t>
            </a:r>
            <a:r>
              <a:rPr lang="en-US" baseline="0" dirty="0" err="1" smtClean="0"/>
              <a:t>favourite</a:t>
            </a:r>
            <a:r>
              <a:rPr lang="en-US" baseline="0" dirty="0" smtClean="0"/>
              <a:t> plugins, makes the IDE look better, helps with refactoring and also allows to use same shortcuts across multiple IDEs</a:t>
            </a:r>
            <a:endParaRPr lang="en-US" baseline="0" dirty="0" smtClean="0"/>
          </a:p>
          <a:p>
            <a:pPr marL="171450" indent="-171450">
              <a:buFontTx/>
              <a:buChar char="-"/>
            </a:pPr>
            <a:r>
              <a:rPr lang="en-US" baseline="0" dirty="0" err="1" smtClean="0"/>
              <a:t>GitLens</a:t>
            </a:r>
            <a:r>
              <a:rPr lang="en-US" baseline="0" dirty="0" smtClean="0"/>
              <a:t> is IDE alternative to software like </a:t>
            </a:r>
            <a:r>
              <a:rPr lang="en-US" baseline="0" dirty="0" err="1" smtClean="0"/>
              <a:t>Sourcetree</a:t>
            </a:r>
            <a:r>
              <a:rPr lang="en-US" baseline="0" dirty="0" smtClean="0"/>
              <a:t>, it is really easy to use, for example to compare multiple versions of project, see who did what </a:t>
            </a:r>
            <a:r>
              <a:rPr lang="en-US" baseline="0" dirty="0" err="1" smtClean="0"/>
              <a:t>etc</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short intro about the history of the JS</a:t>
            </a:r>
            <a:endParaRPr lang="en-US" dirty="0" smtClean="0"/>
          </a:p>
          <a:p>
            <a:pPr marL="171450" indent="-171450">
              <a:buFontTx/>
              <a:buChar char="-"/>
            </a:pPr>
            <a:r>
              <a:rPr lang="en-US" dirty="0" smtClean="0"/>
              <a:t>do not waste too much</a:t>
            </a:r>
            <a:r>
              <a:rPr lang="en-US" baseline="0" dirty="0" smtClean="0"/>
              <a:t> time on this, history is not interesting for most of the developers</a:t>
            </a:r>
            <a:endParaRPr lang="en-US" baseline="0" dirty="0" smtClean="0"/>
          </a:p>
          <a:p>
            <a:pPr marL="171450" indent="-171450">
              <a:buFontTx/>
              <a:buChar char="-"/>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it is important to know that everything what is not primitive is object, except operators </a:t>
            </a:r>
            <a:r>
              <a:rPr lang="en-US" dirty="0" err="1" smtClean="0"/>
              <a:t>etc</a:t>
            </a:r>
            <a:r>
              <a:rPr lang="en-US" baseline="0" dirty="0" smtClean="0"/>
              <a:t> of </a:t>
            </a:r>
            <a:r>
              <a:rPr lang="en-US" baseline="0" dirty="0" err="1" smtClean="0"/>
              <a:t>cource</a:t>
            </a:r>
            <a:endParaRPr lang="en-US" baseline="0" dirty="0" smtClean="0"/>
          </a:p>
          <a:p>
            <a:pPr marL="171450" indent="-171450">
              <a:buFontTx/>
              <a:buChar char="-"/>
            </a:pPr>
            <a:r>
              <a:rPr lang="en-US" baseline="0" dirty="0" smtClean="0"/>
              <a:t>for example classes are syntax sugar for functions which are also objects &lt;- good example but more about it in the JS Advance</a:t>
            </a:r>
            <a:endParaRPr lang="en-US" baseline="0" dirty="0" smtClean="0"/>
          </a:p>
          <a:p>
            <a:pPr marL="171450" indent="-171450">
              <a:buFontTx/>
              <a:buChar char="-"/>
            </a:pPr>
            <a:r>
              <a:rPr lang="en-US" baseline="0" dirty="0" smtClean="0"/>
              <a:t>do not forget, that </a:t>
            </a:r>
            <a:r>
              <a:rPr lang="en-US" baseline="0" dirty="0" err="1" smtClean="0"/>
              <a:t>typeof</a:t>
            </a:r>
            <a:r>
              <a:rPr lang="en-US" baseline="0" dirty="0" smtClean="0"/>
              <a:t> null returns object, it is one of the oldest bugs in the JS and probably won’t be fixed, because it would make much more problems in the existing code</a:t>
            </a:r>
            <a:endParaRPr lang="en-US" baseline="0" dirty="0" smtClean="0"/>
          </a:p>
          <a:p>
            <a:pPr marL="171450" indent="-171450">
              <a:buFontTx/>
              <a:buChar char="-"/>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JS is dynamically typed language so the type of</a:t>
            </a:r>
            <a:r>
              <a:rPr lang="en-US" baseline="0" dirty="0" smtClean="0"/>
              <a:t> the value is not saved in the variable but in the value itself</a:t>
            </a:r>
            <a:endParaRPr lang="en-US" baseline="0" dirty="0" smtClean="0"/>
          </a:p>
          <a:p>
            <a:pPr marL="171450" indent="-171450">
              <a:buFontTx/>
              <a:buChar char="-"/>
            </a:pPr>
            <a:r>
              <a:rPr lang="en-US" dirty="0" smtClean="0"/>
              <a:t>you can mention the exact opposite in Java</a:t>
            </a:r>
            <a:endParaRPr lang="en-US" dirty="0" smtClean="0"/>
          </a:p>
          <a:p>
            <a:pPr marL="171450" indent="-171450">
              <a:buFontTx/>
              <a:buChar char="-"/>
            </a:pP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objects are used everywhere</a:t>
            </a:r>
            <a:r>
              <a:rPr lang="en-US" baseline="0" dirty="0" smtClean="0"/>
              <a:t> and it is impossible to write useful a code without them, so we need to know how to use them</a:t>
            </a:r>
            <a:endParaRPr lang="en-US" baseline="0" dirty="0" smtClean="0"/>
          </a:p>
          <a:p>
            <a:pPr marL="171450" indent="-171450">
              <a:buFontTx/>
              <a:buChar char="-"/>
            </a:pPr>
            <a:r>
              <a:rPr lang="en-US" baseline="0" dirty="0" smtClean="0"/>
              <a:t>dot notation is used most of the time, brackets should be used if you want to use a variable as a key, otherwise prefer dot notation</a:t>
            </a:r>
            <a:endParaRPr lang="en-US" baseline="0" dirty="0" smtClean="0"/>
          </a:p>
          <a:p>
            <a:pPr marL="171450" indent="-171450">
              <a:buFontTx/>
              <a:buChar char="-"/>
            </a:pP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en-US" dirty="0" smtClean="0"/>
              <a:t>arrays are still object,</a:t>
            </a:r>
            <a:r>
              <a:rPr lang="en-US" baseline="0" dirty="0" smtClean="0"/>
              <a:t> so we can do same things with them, but by default the are trying to convert a key, passed to the brackets, to a number</a:t>
            </a:r>
            <a:endParaRPr lang="en-US" baseline="0" dirty="0" smtClean="0"/>
          </a:p>
          <a:p>
            <a:pPr marL="171450" indent="-171450">
              <a:buFontTx/>
              <a:buChar char="-"/>
            </a:pPr>
            <a:r>
              <a:rPr lang="en-US" baseline="0" dirty="0" smtClean="0"/>
              <a:t>on the other hand, simple objects are trying to convert key to the string</a:t>
            </a:r>
            <a:endParaRPr lang="en-US" baseline="0" dirty="0" smtClean="0"/>
          </a:p>
          <a:p>
            <a:pPr marL="171450" indent="-171450">
              <a:buFontTx/>
              <a:buChar char="-"/>
            </a:pPr>
            <a:r>
              <a:rPr lang="en-US" baseline="0" dirty="0" smtClean="0"/>
              <a:t>length of the array are based on the highest index, so it is possible to have indexes without value -&gt; undefined</a:t>
            </a:r>
            <a:endParaRPr lang="en-US" baseline="0" dirty="0" smtClean="0"/>
          </a:p>
          <a:p>
            <a:pPr marL="171450" indent="-171450">
              <a:buFontTx/>
              <a:buChar char="-"/>
            </a:pPr>
            <a:r>
              <a:rPr lang="en-US" baseline="0" dirty="0" smtClean="0"/>
              <a:t>prefer to use methods like push and pop instead of passing value manually to specific index, if it is possible</a:t>
            </a:r>
            <a:endParaRPr lang="en-US" baseline="0" dirty="0"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p:cSld name="Pouze nadpis">
    <p:spTree>
      <p:nvGrpSpPr>
        <p:cNvPr id="1" name=""/>
        <p:cNvGrpSpPr/>
        <p:nvPr/>
      </p:nvGrpSpPr>
      <p:grpSpPr>
        <a:xfrm>
          <a:off x="0" y="0"/>
          <a:ext cx="0" cy="0"/>
          <a:chOff x="0" y="0"/>
          <a:chExt cx="0" cy="0"/>
        </a:xfrm>
      </p:grpSpPr>
      <p:pic>
        <p:nvPicPr>
          <p:cNvPr id="12" name="Obrázek 1" descr="Obrázek 1"/>
          <p:cNvPicPr>
            <a:picLocks noChangeAspect="1"/>
          </p:cNvPicPr>
          <p:nvPr/>
        </p:nvPicPr>
        <p:blipFill>
          <a:blip r:embed="rId2"/>
          <a:stretch>
            <a:fillRect/>
          </a:stretch>
        </p:blipFill>
        <p:spPr>
          <a:xfrm>
            <a:off x="0" y="396"/>
            <a:ext cx="10080002" cy="7560002"/>
          </a:xfrm>
          <a:prstGeom prst="rect">
            <a:avLst/>
          </a:prstGeom>
          <a:ln w="12700">
            <a:miter lim="400000"/>
            <a:headEnd/>
            <a:tailEnd/>
          </a:ln>
        </p:spPr>
      </p:pic>
      <p:sp>
        <p:nvSpPr>
          <p:cNvPr id="13" name="Title Text"/>
          <p:cNvSpPr txBox="1">
            <a:spLocks noGrp="1"/>
          </p:cNvSpPr>
          <p:nvPr>
            <p:ph type="title" hasCustomPrompt="1"/>
          </p:nvPr>
        </p:nvSpPr>
        <p:spPr>
          <a:xfrm>
            <a:off x="277283" y="2916534"/>
            <a:ext cx="9526060" cy="2209994"/>
          </a:xfrm>
          <a:prstGeom prst="rect">
            <a:avLst/>
          </a:prstGeom>
        </p:spPr>
        <p:txBody>
          <a:bodyPr lIns="45718" tIns="45718" rIns="45718" bIns="45718"/>
          <a:lstStyle>
            <a:lvl1pPr>
              <a:lnSpc>
                <a:spcPct val="120000"/>
              </a:lnSpc>
              <a:defRPr sz="5400">
                <a:solidFill>
                  <a:srgbClr val="7B7B7B"/>
                </a:solidFill>
              </a:defRPr>
            </a:lvl1pPr>
          </a:lstStyle>
          <a:p>
            <a:r>
              <a:t>Title Text</a:t>
            </a:r>
          </a:p>
        </p:txBody>
      </p:sp>
      <p:sp>
        <p:nvSpPr>
          <p:cNvPr id="14" name="Slide Number"/>
          <p:cNvSpPr txBox="1">
            <a:spLocks noGrp="1"/>
          </p:cNvSpPr>
          <p:nvPr>
            <p:ph type="sldNum" sz="quarter" idx="2"/>
          </p:nvPr>
        </p:nvSpPr>
        <p:spPr>
          <a:xfrm>
            <a:off x="6943968" y="6869137"/>
            <a:ext cx="273654" cy="269239"/>
          </a:xfrm>
          <a:prstGeom prst="rect">
            <a:avLst/>
          </a:prstGeom>
        </p:spPr>
        <p:txBody>
          <a:bodyPr lIns="45718" tIns="45718" rIns="45718" bIns="45718"/>
          <a:lstStyle>
            <a:lvl1pPr>
              <a:defRPr sz="1200" b="0">
                <a:solidFill>
                  <a:srgbClr val="000000"/>
                </a:solidFill>
                <a:latin typeface="+mj-lt"/>
                <a:ea typeface="+mj-ea"/>
                <a:cs typeface="+mj-cs"/>
                <a:sym typeface="Helvetica"/>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Pouze nadpis">
    <p:spTree>
      <p:nvGrpSpPr>
        <p:cNvPr id="1" name=""/>
        <p:cNvGrpSpPr/>
        <p:nvPr/>
      </p:nvGrpSpPr>
      <p:grpSpPr>
        <a:xfrm>
          <a:off x="0" y="0"/>
          <a:ext cx="0" cy="0"/>
          <a:chOff x="0" y="0"/>
          <a:chExt cx="0" cy="0"/>
        </a:xfrm>
      </p:grpSpPr>
      <p:pic>
        <p:nvPicPr>
          <p:cNvPr id="21" name="Obrázek 1" descr="Obrázek 1"/>
          <p:cNvPicPr>
            <a:picLocks noChangeAspect="1"/>
          </p:cNvPicPr>
          <p:nvPr/>
        </p:nvPicPr>
        <p:blipFill>
          <a:blip r:embed="rId2"/>
          <a:stretch>
            <a:fillRect/>
          </a:stretch>
        </p:blipFill>
        <p:spPr>
          <a:xfrm>
            <a:off x="0" y="396"/>
            <a:ext cx="10080002" cy="7560002"/>
          </a:xfrm>
          <a:prstGeom prst="rect">
            <a:avLst/>
          </a:prstGeom>
          <a:ln w="12700">
            <a:miter lim="400000"/>
            <a:headEnd/>
            <a:tailEnd/>
          </a:ln>
        </p:spPr>
      </p:pic>
      <p:sp>
        <p:nvSpPr>
          <p:cNvPr id="22" name="Title Text"/>
          <p:cNvSpPr txBox="1">
            <a:spLocks noGrp="1"/>
          </p:cNvSpPr>
          <p:nvPr>
            <p:ph type="title" hasCustomPrompt="1"/>
          </p:nvPr>
        </p:nvSpPr>
        <p:spPr>
          <a:xfrm>
            <a:off x="277813" y="1996052"/>
            <a:ext cx="9525001" cy="2072612"/>
          </a:xfrm>
          <a:prstGeom prst="rect">
            <a:avLst/>
          </a:prstGeom>
        </p:spPr>
        <p:txBody>
          <a:bodyPr lIns="45718" tIns="45718" rIns="45718" bIns="45718"/>
          <a:lstStyle>
            <a:lvl1pPr>
              <a:defRPr sz="5400">
                <a:solidFill>
                  <a:srgbClr val="7B7B7B"/>
                </a:solidFill>
              </a:defRPr>
            </a:lvl1pPr>
          </a:lstStyle>
          <a:p>
            <a:r>
              <a:t>Title Text</a:t>
            </a:r>
          </a:p>
        </p:txBody>
      </p:sp>
      <p:sp>
        <p:nvSpPr>
          <p:cNvPr id="23" name="Slide Number"/>
          <p:cNvSpPr txBox="1">
            <a:spLocks noGrp="1"/>
          </p:cNvSpPr>
          <p:nvPr>
            <p:ph type="sldNum" sz="quarter" idx="2"/>
          </p:nvPr>
        </p:nvSpPr>
        <p:spPr>
          <a:xfrm>
            <a:off x="6943968" y="6869137"/>
            <a:ext cx="273654" cy="269239"/>
          </a:xfrm>
          <a:prstGeom prst="rect">
            <a:avLst/>
          </a:prstGeom>
        </p:spPr>
        <p:txBody>
          <a:bodyPr lIns="45718" tIns="45718" rIns="45718" bIns="45718"/>
          <a:lstStyle>
            <a:lvl1pPr>
              <a:defRPr sz="1200" b="0">
                <a:solidFill>
                  <a:srgbClr val="000000"/>
                </a:solidFill>
                <a:latin typeface="+mj-lt"/>
                <a:ea typeface="+mj-ea"/>
                <a:cs typeface="+mj-cs"/>
                <a:sym typeface="Helvetica"/>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Nadpis a obsah">
    <p:spTree>
      <p:nvGrpSpPr>
        <p:cNvPr id="1" name=""/>
        <p:cNvGrpSpPr/>
        <p:nvPr/>
      </p:nvGrpSpPr>
      <p:grpSpPr>
        <a:xfrm>
          <a:off x="0" y="0"/>
          <a:ext cx="0" cy="0"/>
          <a:chOff x="0" y="0"/>
          <a:chExt cx="0" cy="0"/>
        </a:xfrm>
      </p:grpSpPr>
      <p:sp>
        <p:nvSpPr>
          <p:cNvPr id="30" name="Title Text"/>
          <p:cNvSpPr txBox="1">
            <a:spLocks noGrp="1"/>
          </p:cNvSpPr>
          <p:nvPr>
            <p:ph type="title" hasCustomPrompt="1"/>
          </p:nvPr>
        </p:nvSpPr>
        <p:spPr>
          <a:prstGeom prst="rect">
            <a:avLst/>
          </a:prstGeom>
        </p:spPr>
        <p:txBody>
          <a:bodyPr/>
          <a:lstStyle/>
          <a:p>
            <a:r>
              <a:t>Title Text</a:t>
            </a:r>
          </a:p>
        </p:txBody>
      </p:sp>
      <p:sp>
        <p:nvSpPr>
          <p:cNvPr id="31"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Dva obsahy">
    <p:spTree>
      <p:nvGrpSpPr>
        <p:cNvPr id="1" name=""/>
        <p:cNvGrpSpPr/>
        <p:nvPr/>
      </p:nvGrpSpPr>
      <p:grpSpPr>
        <a:xfrm>
          <a:off x="0" y="0"/>
          <a:ext cx="0" cy="0"/>
          <a:chOff x="0" y="0"/>
          <a:chExt cx="0" cy="0"/>
        </a:xfrm>
      </p:grpSpPr>
      <p:pic>
        <p:nvPicPr>
          <p:cNvPr id="39" name="Obrázek 6" descr="Obrázek 6"/>
          <p:cNvPicPr>
            <a:picLocks noChangeAspect="1"/>
          </p:cNvPicPr>
          <p:nvPr/>
        </p:nvPicPr>
        <p:blipFill>
          <a:blip r:embed="rId2"/>
          <a:stretch>
            <a:fillRect/>
          </a:stretch>
        </p:blipFill>
        <p:spPr>
          <a:xfrm>
            <a:off x="0" y="396"/>
            <a:ext cx="10080002" cy="7560002"/>
          </a:xfrm>
          <a:prstGeom prst="rect">
            <a:avLst/>
          </a:prstGeom>
          <a:ln w="12700">
            <a:miter lim="400000"/>
            <a:headEnd/>
            <a:tailEnd/>
          </a:ln>
        </p:spPr>
      </p:pic>
      <p:sp>
        <p:nvSpPr>
          <p:cNvPr id="40" name="Title Text"/>
          <p:cNvSpPr txBox="1">
            <a:spLocks noGrp="1"/>
          </p:cNvSpPr>
          <p:nvPr>
            <p:ph type="title" hasCustomPrompt="1"/>
          </p:nvPr>
        </p:nvSpPr>
        <p:spPr>
          <a:prstGeom prst="rect">
            <a:avLst/>
          </a:prstGeom>
        </p:spPr>
        <p:txBody>
          <a:bodyPr/>
          <a:lstStyle/>
          <a:p>
            <a:r>
              <a:t>Title Text</a:t>
            </a:r>
          </a:p>
        </p:txBody>
      </p:sp>
      <p:sp>
        <p:nvSpPr>
          <p:cNvPr id="41" name="Body Level One…"/>
          <p:cNvSpPr txBox="1">
            <a:spLocks noGrp="1"/>
          </p:cNvSpPr>
          <p:nvPr>
            <p:ph type="body" sz="half" idx="1" hasCustomPrompt="1"/>
          </p:nvPr>
        </p:nvSpPr>
        <p:spPr>
          <a:xfrm>
            <a:off x="277198" y="1195200"/>
            <a:ext cx="4670561" cy="5819777"/>
          </a:xfrm>
          <a:prstGeom prst="rect">
            <a:avLst/>
          </a:prstGeom>
        </p:spPr>
        <p:txBody>
          <a:bodyPr/>
          <a:lstStyle>
            <a:lvl3pPr marL="1351915" indent="-235585"/>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orovnání">
    <p:spTree>
      <p:nvGrpSpPr>
        <p:cNvPr id="1" name=""/>
        <p:cNvGrpSpPr/>
        <p:nvPr/>
      </p:nvGrpSpPr>
      <p:grpSpPr>
        <a:xfrm>
          <a:off x="0" y="0"/>
          <a:ext cx="0" cy="0"/>
          <a:chOff x="0" y="0"/>
          <a:chExt cx="0" cy="0"/>
        </a:xfrm>
      </p:grpSpPr>
      <p:sp>
        <p:nvSpPr>
          <p:cNvPr id="49" name="Title Text"/>
          <p:cNvSpPr txBox="1">
            <a:spLocks noGrp="1"/>
          </p:cNvSpPr>
          <p:nvPr>
            <p:ph type="title" hasCustomPrompt="1"/>
          </p:nvPr>
        </p:nvSpPr>
        <p:spPr>
          <a:prstGeom prst="rect">
            <a:avLst/>
          </a:prstGeom>
        </p:spPr>
        <p:txBody>
          <a:bodyPr/>
          <a:lstStyle/>
          <a:p>
            <a:r>
              <a:t>Title Text</a:t>
            </a:r>
          </a:p>
        </p:txBody>
      </p:sp>
      <p:sp>
        <p:nvSpPr>
          <p:cNvPr id="50" name="Body Level One…"/>
          <p:cNvSpPr txBox="1">
            <a:spLocks noGrp="1"/>
          </p:cNvSpPr>
          <p:nvPr>
            <p:ph type="body" sz="quarter" idx="1" hasCustomPrompt="1"/>
          </p:nvPr>
        </p:nvSpPr>
        <p:spPr>
          <a:xfrm>
            <a:off x="285750" y="1195200"/>
            <a:ext cx="4672309" cy="705369"/>
          </a:xfrm>
          <a:prstGeom prst="rect">
            <a:avLst/>
          </a:prstGeom>
        </p:spPr>
        <p:txBody>
          <a:bodyPr anchor="b"/>
          <a:lstStyle>
            <a:lvl1pPr marL="0" indent="0">
              <a:buClrTx/>
              <a:buSzTx/>
              <a:buNone/>
              <a:defRPr b="1"/>
            </a:lvl1pPr>
            <a:lvl2pPr marL="0" indent="0">
              <a:buClrTx/>
              <a:buSzTx/>
              <a:buNone/>
              <a:defRPr b="1"/>
            </a:lvl2pPr>
            <a:lvl3pPr marL="0" indent="0">
              <a:buClrTx/>
              <a:buSzTx/>
              <a:buNone/>
              <a:defRPr b="1"/>
            </a:lvl3pPr>
            <a:lvl4pPr marL="0" indent="0">
              <a:buClrTx/>
              <a:buSzTx/>
              <a:buNone/>
              <a:defRPr b="1"/>
            </a:lvl4pPr>
            <a:lvl5pPr marL="0" indent="0">
              <a:buClrTx/>
              <a:buSzTx/>
              <a:buNone/>
              <a:defRPr b="1"/>
            </a:lvl5pPr>
          </a:lstStyle>
          <a:p>
            <a:r>
              <a:t>Body Level One</a:t>
            </a:r>
          </a:p>
          <a:p>
            <a:pPr lvl="1"/>
            <a:r>
              <a:t>Body Level Two</a:t>
            </a:r>
          </a:p>
          <a:p>
            <a:pPr lvl="2"/>
            <a:r>
              <a:t>Body Level Three</a:t>
            </a:r>
          </a:p>
          <a:p>
            <a:pPr lvl="3"/>
            <a:r>
              <a:t>Body Level Four</a:t>
            </a:r>
          </a:p>
          <a:p>
            <a:pPr lvl="4"/>
            <a:r>
              <a:t>Body Level Five</a:t>
            </a:r>
          </a:p>
        </p:txBody>
      </p:sp>
      <p:sp>
        <p:nvSpPr>
          <p:cNvPr id="51" name="Zástupný symbol pro text 4"/>
          <p:cNvSpPr>
            <a:spLocks noGrp="1"/>
          </p:cNvSpPr>
          <p:nvPr>
            <p:ph type="body" sz="quarter" idx="13"/>
          </p:nvPr>
        </p:nvSpPr>
        <p:spPr>
          <a:xfrm>
            <a:off x="5120818" y="1195200"/>
            <a:ext cx="4689932" cy="705369"/>
          </a:xfrm>
          <a:prstGeom prst="rect">
            <a:avLst/>
          </a:prstGeom>
        </p:spPr>
        <p:txBody>
          <a:bodyPr anchor="b"/>
          <a:lstStyle/>
          <a:p>
            <a:pPr marL="377825" indent="-377825">
              <a:spcBef>
                <a:spcPts val="800"/>
              </a:spcBef>
              <a:buClrTx/>
              <a:buSzPct val="100000"/>
              <a:buFont typeface="Arial" panose="020B0604020202020204"/>
              <a:buChar char="•"/>
              <a:defRPr sz="3500">
                <a:solidFill>
                  <a:srgbClr val="000000"/>
                </a:solidFill>
                <a:latin typeface="+mj-lt"/>
                <a:ea typeface="+mj-ea"/>
                <a:cs typeface="+mj-cs"/>
                <a:sym typeface="Helvetica"/>
              </a:defRPr>
            </a:pPr>
          </a:p>
        </p:txBody>
      </p:sp>
      <p:sp>
        <p:nvSpPr>
          <p:cNvPr id="5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Pouze nadpis">
    <p:spTree>
      <p:nvGrpSpPr>
        <p:cNvPr id="1" name=""/>
        <p:cNvGrpSpPr/>
        <p:nvPr/>
      </p:nvGrpSpPr>
      <p:grpSpPr>
        <a:xfrm>
          <a:off x="0" y="0"/>
          <a:ext cx="0" cy="0"/>
          <a:chOff x="0" y="0"/>
          <a:chExt cx="0" cy="0"/>
        </a:xfrm>
      </p:grpSpPr>
      <p:pic>
        <p:nvPicPr>
          <p:cNvPr id="59" name="Obrázek 6" descr="Obrázek 6"/>
          <p:cNvPicPr>
            <a:picLocks noChangeAspect="1"/>
          </p:cNvPicPr>
          <p:nvPr/>
        </p:nvPicPr>
        <p:blipFill>
          <a:blip r:embed="rId2"/>
          <a:stretch>
            <a:fillRect/>
          </a:stretch>
        </p:blipFill>
        <p:spPr>
          <a:xfrm>
            <a:off x="0" y="396"/>
            <a:ext cx="10080002" cy="7560002"/>
          </a:xfrm>
          <a:prstGeom prst="rect">
            <a:avLst/>
          </a:prstGeom>
          <a:ln w="12700">
            <a:miter lim="400000"/>
            <a:headEnd/>
            <a:tailEnd/>
          </a:ln>
        </p:spPr>
      </p:pic>
      <p:sp>
        <p:nvSpPr>
          <p:cNvPr id="60" name="Title Text"/>
          <p:cNvSpPr txBox="1">
            <a:spLocks noGrp="1"/>
          </p:cNvSpPr>
          <p:nvPr>
            <p:ph type="title" hasCustomPrompt="1"/>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rázdný">
    <p:spTree>
      <p:nvGrpSpPr>
        <p:cNvPr id="1" name=""/>
        <p:cNvGrpSpPr/>
        <p:nvPr/>
      </p:nvGrpSpPr>
      <p:grpSpPr>
        <a:xfrm>
          <a:off x="0" y="0"/>
          <a:ext cx="0" cy="0"/>
          <a:chOff x="0" y="0"/>
          <a:chExt cx="0" cy="0"/>
        </a:xfrm>
      </p:grpSpPr>
      <p:sp>
        <p:nvSpPr>
          <p:cNvPr id="6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Obrázek s titulkem">
    <p:spTree>
      <p:nvGrpSpPr>
        <p:cNvPr id="1" name=""/>
        <p:cNvGrpSpPr/>
        <p:nvPr/>
      </p:nvGrpSpPr>
      <p:grpSpPr>
        <a:xfrm>
          <a:off x="0" y="0"/>
          <a:ext cx="0" cy="0"/>
          <a:chOff x="0" y="0"/>
          <a:chExt cx="0" cy="0"/>
        </a:xfrm>
      </p:grpSpPr>
      <p:pic>
        <p:nvPicPr>
          <p:cNvPr id="75" name="Obrázek 6" descr="Obrázek 6"/>
          <p:cNvPicPr>
            <a:picLocks noChangeAspect="1"/>
          </p:cNvPicPr>
          <p:nvPr/>
        </p:nvPicPr>
        <p:blipFill>
          <a:blip r:embed="rId2"/>
          <a:stretch>
            <a:fillRect/>
          </a:stretch>
        </p:blipFill>
        <p:spPr>
          <a:xfrm>
            <a:off x="0" y="396"/>
            <a:ext cx="10080002" cy="7560002"/>
          </a:xfrm>
          <a:prstGeom prst="rect">
            <a:avLst/>
          </a:prstGeom>
          <a:ln w="12700">
            <a:miter lim="400000"/>
            <a:headEnd/>
            <a:tailEnd/>
          </a:ln>
        </p:spPr>
      </p:pic>
      <p:sp>
        <p:nvSpPr>
          <p:cNvPr id="76" name="Title Text"/>
          <p:cNvSpPr txBox="1">
            <a:spLocks noGrp="1"/>
          </p:cNvSpPr>
          <p:nvPr>
            <p:ph type="title" hasCustomPrompt="1"/>
          </p:nvPr>
        </p:nvSpPr>
        <p:spPr>
          <a:xfrm>
            <a:off x="1975872" y="5292883"/>
            <a:ext cx="6048377" cy="624857"/>
          </a:xfrm>
          <a:prstGeom prst="rect">
            <a:avLst/>
          </a:prstGeom>
        </p:spPr>
        <p:txBody>
          <a:bodyPr anchor="b"/>
          <a:lstStyle>
            <a:lvl1pPr>
              <a:defRPr sz="2200"/>
            </a:lvl1pPr>
          </a:lstStyle>
          <a:p>
            <a:r>
              <a:t>Title Text</a:t>
            </a:r>
          </a:p>
        </p:txBody>
      </p:sp>
      <p:sp>
        <p:nvSpPr>
          <p:cNvPr id="77" name="Zástupný symbol pro obrázek 2"/>
          <p:cNvSpPr>
            <a:spLocks noGrp="1"/>
          </p:cNvSpPr>
          <p:nvPr>
            <p:ph type="pic" sz="half" idx="13"/>
          </p:nvPr>
        </p:nvSpPr>
        <p:spPr>
          <a:xfrm>
            <a:off x="1975872" y="675612"/>
            <a:ext cx="6048377" cy="4536760"/>
          </a:xfrm>
          <a:prstGeom prst="rect">
            <a:avLst/>
          </a:prstGeom>
        </p:spPr>
        <p:txBody>
          <a:bodyPr lIns="91439" tIns="45719" rIns="91439" bIns="45719">
            <a:noAutofit/>
          </a:bodyPr>
          <a:lstStyle/>
          <a:p/>
        </p:txBody>
      </p:sp>
      <p:sp>
        <p:nvSpPr>
          <p:cNvPr id="78" name="Body Level One…"/>
          <p:cNvSpPr txBox="1">
            <a:spLocks noGrp="1"/>
          </p:cNvSpPr>
          <p:nvPr>
            <p:ph type="body" sz="quarter" idx="1" hasCustomPrompt="1"/>
          </p:nvPr>
        </p:nvSpPr>
        <p:spPr>
          <a:xfrm>
            <a:off x="1975872" y="5917739"/>
            <a:ext cx="6048377" cy="887400"/>
          </a:xfrm>
          <a:prstGeom prst="rect">
            <a:avLst/>
          </a:prstGeom>
        </p:spPr>
        <p:txBody>
          <a:bodyPr/>
          <a:lstStyle>
            <a:lvl1pPr marL="0" indent="0">
              <a:spcBef>
                <a:spcPts val="300"/>
              </a:spcBef>
              <a:buClrTx/>
              <a:buSzTx/>
              <a:buNone/>
              <a:defRPr sz="1500"/>
            </a:lvl1pPr>
            <a:lvl2pPr marL="0" indent="0">
              <a:spcBef>
                <a:spcPts val="300"/>
              </a:spcBef>
              <a:buClrTx/>
              <a:buSzTx/>
              <a:buNone/>
              <a:defRPr sz="1500"/>
            </a:lvl2pPr>
            <a:lvl3pPr marL="0" indent="0">
              <a:spcBef>
                <a:spcPts val="300"/>
              </a:spcBef>
              <a:buClrTx/>
              <a:buSzTx/>
              <a:buNone/>
              <a:defRPr sz="1500"/>
            </a:lvl3pPr>
            <a:lvl4pPr marL="0" indent="0">
              <a:spcBef>
                <a:spcPts val="300"/>
              </a:spcBef>
              <a:buClrTx/>
              <a:buSzTx/>
              <a:buNone/>
              <a:defRPr sz="1500"/>
            </a:lvl4pPr>
            <a:lvl5pPr marL="0" indent="0">
              <a:spcBef>
                <a:spcPts val="300"/>
              </a:spcBef>
              <a:buClrTx/>
              <a:buSzTx/>
              <a:buNone/>
              <a:defRPr sz="1500"/>
            </a:lvl5pPr>
          </a:lstStyle>
          <a:p>
            <a:r>
              <a:t>Body Level One</a:t>
            </a:r>
          </a:p>
          <a:p>
            <a:pPr lvl="1"/>
            <a:r>
              <a:t>Body Level Two</a:t>
            </a:r>
          </a:p>
          <a:p>
            <a:pPr lvl="2"/>
            <a:r>
              <a:t>Body Level Three</a:t>
            </a:r>
          </a:p>
          <a:p>
            <a:pPr lvl="3"/>
            <a:r>
              <a:t>Body Level Four</a:t>
            </a:r>
          </a:p>
          <a:p>
            <a:pPr lvl="4"/>
            <a:r>
              <a:t>Body Level Five</a:t>
            </a:r>
          </a:p>
        </p:txBody>
      </p:sp>
      <p:sp>
        <p:nvSpPr>
          <p:cNvPr id="79"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Prázdný">
    <p:spTree>
      <p:nvGrpSpPr>
        <p:cNvPr id="1" name=""/>
        <p:cNvGrpSpPr/>
        <p:nvPr/>
      </p:nvGrpSpPr>
      <p:grpSpPr>
        <a:xfrm>
          <a:off x="0" y="0"/>
          <a:ext cx="0" cy="0"/>
          <a:chOff x="0" y="0"/>
          <a:chExt cx="0" cy="0"/>
        </a:xfrm>
      </p:grpSpPr>
      <p:pic>
        <p:nvPicPr>
          <p:cNvPr id="86" name="Obrázek 1" descr="Obrázek 1"/>
          <p:cNvPicPr>
            <a:picLocks noChangeAspect="1"/>
          </p:cNvPicPr>
          <p:nvPr/>
        </p:nvPicPr>
        <p:blipFill>
          <a:blip r:embed="rId2"/>
          <a:stretch>
            <a:fillRect/>
          </a:stretch>
        </p:blipFill>
        <p:spPr>
          <a:xfrm>
            <a:off x="0" y="396"/>
            <a:ext cx="10080002" cy="7560002"/>
          </a:xfrm>
          <a:prstGeom prst="rect">
            <a:avLst/>
          </a:prstGeom>
          <a:ln w="12700">
            <a:miter lim="400000"/>
            <a:headEnd/>
            <a:tailEnd/>
          </a:ln>
        </p:spPr>
      </p:pic>
      <p:sp>
        <p:nvSpPr>
          <p:cNvPr id="87" name="Slide Number"/>
          <p:cNvSpPr txBox="1">
            <a:spLocks noGrp="1"/>
          </p:cNvSpPr>
          <p:nvPr>
            <p:ph type="sldNum" sz="quarter" idx="2"/>
          </p:nvPr>
        </p:nvSpPr>
        <p:spPr>
          <a:xfrm>
            <a:off x="6943968" y="6869137"/>
            <a:ext cx="273654" cy="269239"/>
          </a:xfrm>
          <a:prstGeom prst="rect">
            <a:avLst/>
          </a:prstGeom>
        </p:spPr>
        <p:txBody>
          <a:bodyPr lIns="45718" tIns="45718" rIns="45718" bIns="45718"/>
          <a:lstStyle>
            <a:lvl1pPr>
              <a:defRPr sz="1200" b="0">
                <a:solidFill>
                  <a:srgbClr val="000000"/>
                </a:solidFill>
                <a:latin typeface="+mj-lt"/>
                <a:ea typeface="+mj-ea"/>
                <a:cs typeface="+mj-cs"/>
                <a:sym typeface="Helvetica"/>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3.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rázek 6" descr="Obrázek 6"/>
          <p:cNvPicPr>
            <a:picLocks noChangeAspect="1"/>
          </p:cNvPicPr>
          <p:nvPr/>
        </p:nvPicPr>
        <p:blipFill>
          <a:blip r:embed="rId10"/>
          <a:stretch>
            <a:fillRect/>
          </a:stretch>
        </p:blipFill>
        <p:spPr>
          <a:xfrm>
            <a:off x="0" y="396"/>
            <a:ext cx="10080002" cy="7560002"/>
          </a:xfrm>
          <a:prstGeom prst="rect">
            <a:avLst/>
          </a:prstGeom>
          <a:ln w="12700">
            <a:miter lim="400000"/>
            <a:headEnd/>
            <a:tailEnd/>
          </a:ln>
        </p:spPr>
      </p:pic>
      <p:sp>
        <p:nvSpPr>
          <p:cNvPr id="3" name="Title Text"/>
          <p:cNvSpPr txBox="1">
            <a:spLocks noGrp="1"/>
          </p:cNvSpPr>
          <p:nvPr>
            <p:ph type="title"/>
          </p:nvPr>
        </p:nvSpPr>
        <p:spPr>
          <a:xfrm>
            <a:off x="277813" y="288171"/>
            <a:ext cx="9525001" cy="756157"/>
          </a:xfrm>
          <a:prstGeom prst="rect">
            <a:avLst/>
          </a:prstGeom>
          <a:ln w="12700">
            <a:miter lim="400000"/>
          </a:ln>
        </p:spPr>
        <p:txBody>
          <a:bodyPr lIns="50396" tIns="50396" rIns="50396" bIns="50396" anchor="ctr">
            <a:normAutofit/>
          </a:bodyPr>
          <a:lstStyle/>
          <a:p>
            <a:r>
              <a:t>Title Text</a:t>
            </a:r>
          </a:p>
        </p:txBody>
      </p:sp>
      <p:sp>
        <p:nvSpPr>
          <p:cNvPr id="4" name="Body Level One…"/>
          <p:cNvSpPr txBox="1">
            <a:spLocks noGrp="1"/>
          </p:cNvSpPr>
          <p:nvPr>
            <p:ph type="body" idx="1"/>
          </p:nvPr>
        </p:nvSpPr>
        <p:spPr>
          <a:xfrm>
            <a:off x="277813" y="1195827"/>
            <a:ext cx="9525001" cy="5825164"/>
          </a:xfrm>
          <a:prstGeom prst="rect">
            <a:avLst/>
          </a:prstGeom>
          <a:ln w="12700">
            <a:miter lim="400000"/>
          </a:ln>
        </p:spPr>
        <p:txBody>
          <a:bodyPr lIns="50396" tIns="50396" rIns="50396" bIns="50396">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9772614" y="7294737"/>
            <a:ext cx="268882" cy="248622"/>
          </a:xfrm>
          <a:prstGeom prst="rect">
            <a:avLst/>
          </a:prstGeom>
          <a:ln w="12700">
            <a:miter lim="400000"/>
          </a:ln>
        </p:spPr>
        <p:txBody>
          <a:bodyPr wrap="none" lIns="50396" tIns="50396" rIns="50396" bIns="50396" anchor="ctr">
            <a:spAutoFit/>
          </a:bodyPr>
          <a:lstStyle>
            <a:lvl1pPr algn="r">
              <a:defRPr sz="1100" b="1">
                <a:solidFill>
                  <a:srgbClr val="404040"/>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1007745" rtl="0" latinLnBrk="0">
        <a:lnSpc>
          <a:spcPct val="100000"/>
        </a:lnSpc>
        <a:spcBef>
          <a:spcPts val="0"/>
        </a:spcBef>
        <a:spcAft>
          <a:spcPts val="0"/>
        </a:spcAft>
        <a:buClrTx/>
        <a:buSzTx/>
        <a:buFontTx/>
        <a:buNone/>
        <a:defRPr sz="4000" b="1" i="0" u="none" strike="noStrike" cap="none" spc="0" baseline="0">
          <a:solidFill>
            <a:srgbClr val="323232"/>
          </a:solidFill>
          <a:uFillTx/>
          <a:latin typeface="+mn-lt"/>
          <a:ea typeface="+mn-ea"/>
          <a:cs typeface="+mn-cs"/>
          <a:sym typeface="Arial" panose="020B0604020202020204"/>
        </a:defRPr>
      </a:lvl1pPr>
      <a:lvl2pPr marL="0" marR="0" indent="0" algn="l" defTabSz="1007745" rtl="0" latinLnBrk="0">
        <a:lnSpc>
          <a:spcPct val="100000"/>
        </a:lnSpc>
        <a:spcBef>
          <a:spcPts val="0"/>
        </a:spcBef>
        <a:spcAft>
          <a:spcPts val="0"/>
        </a:spcAft>
        <a:buClrTx/>
        <a:buSzTx/>
        <a:buFontTx/>
        <a:buNone/>
        <a:defRPr sz="4000" b="1" i="0" u="none" strike="noStrike" cap="none" spc="0" baseline="0">
          <a:solidFill>
            <a:srgbClr val="323232"/>
          </a:solidFill>
          <a:uFillTx/>
          <a:latin typeface="+mn-lt"/>
          <a:ea typeface="+mn-ea"/>
          <a:cs typeface="+mn-cs"/>
          <a:sym typeface="Arial" panose="020B0604020202020204"/>
        </a:defRPr>
      </a:lvl2pPr>
      <a:lvl3pPr marL="0" marR="0" indent="0" algn="l" defTabSz="1007745" rtl="0" latinLnBrk="0">
        <a:lnSpc>
          <a:spcPct val="100000"/>
        </a:lnSpc>
        <a:spcBef>
          <a:spcPts val="0"/>
        </a:spcBef>
        <a:spcAft>
          <a:spcPts val="0"/>
        </a:spcAft>
        <a:buClrTx/>
        <a:buSzTx/>
        <a:buFontTx/>
        <a:buNone/>
        <a:defRPr sz="4000" b="1" i="0" u="none" strike="noStrike" cap="none" spc="0" baseline="0">
          <a:solidFill>
            <a:srgbClr val="323232"/>
          </a:solidFill>
          <a:uFillTx/>
          <a:latin typeface="+mn-lt"/>
          <a:ea typeface="+mn-ea"/>
          <a:cs typeface="+mn-cs"/>
          <a:sym typeface="Arial" panose="020B0604020202020204"/>
        </a:defRPr>
      </a:lvl3pPr>
      <a:lvl4pPr marL="0" marR="0" indent="0" algn="l" defTabSz="1007745" rtl="0" latinLnBrk="0">
        <a:lnSpc>
          <a:spcPct val="100000"/>
        </a:lnSpc>
        <a:spcBef>
          <a:spcPts val="0"/>
        </a:spcBef>
        <a:spcAft>
          <a:spcPts val="0"/>
        </a:spcAft>
        <a:buClrTx/>
        <a:buSzTx/>
        <a:buFontTx/>
        <a:buNone/>
        <a:defRPr sz="4000" b="1" i="0" u="none" strike="noStrike" cap="none" spc="0" baseline="0">
          <a:solidFill>
            <a:srgbClr val="323232"/>
          </a:solidFill>
          <a:uFillTx/>
          <a:latin typeface="+mn-lt"/>
          <a:ea typeface="+mn-ea"/>
          <a:cs typeface="+mn-cs"/>
          <a:sym typeface="Arial" panose="020B0604020202020204"/>
        </a:defRPr>
      </a:lvl4pPr>
      <a:lvl5pPr marL="0" marR="0" indent="0" algn="l" defTabSz="1007745" rtl="0" latinLnBrk="0">
        <a:lnSpc>
          <a:spcPct val="100000"/>
        </a:lnSpc>
        <a:spcBef>
          <a:spcPts val="0"/>
        </a:spcBef>
        <a:spcAft>
          <a:spcPts val="0"/>
        </a:spcAft>
        <a:buClrTx/>
        <a:buSzTx/>
        <a:buFontTx/>
        <a:buNone/>
        <a:defRPr sz="4000" b="1" i="0" u="none" strike="noStrike" cap="none" spc="0" baseline="0">
          <a:solidFill>
            <a:srgbClr val="323232"/>
          </a:solidFill>
          <a:uFillTx/>
          <a:latin typeface="+mn-lt"/>
          <a:ea typeface="+mn-ea"/>
          <a:cs typeface="+mn-cs"/>
          <a:sym typeface="Arial" panose="020B0604020202020204"/>
        </a:defRPr>
      </a:lvl5pPr>
      <a:lvl6pPr marL="0" marR="0" indent="0" algn="l" defTabSz="1007745" rtl="0" latinLnBrk="0">
        <a:lnSpc>
          <a:spcPct val="100000"/>
        </a:lnSpc>
        <a:spcBef>
          <a:spcPts val="0"/>
        </a:spcBef>
        <a:spcAft>
          <a:spcPts val="0"/>
        </a:spcAft>
        <a:buClrTx/>
        <a:buSzTx/>
        <a:buFontTx/>
        <a:buNone/>
        <a:defRPr sz="4000" b="1" i="0" u="none" strike="noStrike" cap="none" spc="0" baseline="0">
          <a:solidFill>
            <a:srgbClr val="323232"/>
          </a:solidFill>
          <a:uFillTx/>
          <a:latin typeface="+mn-lt"/>
          <a:ea typeface="+mn-ea"/>
          <a:cs typeface="+mn-cs"/>
          <a:sym typeface="Arial" panose="020B0604020202020204"/>
        </a:defRPr>
      </a:lvl6pPr>
      <a:lvl7pPr marL="0" marR="0" indent="0" algn="l" defTabSz="1007745" rtl="0" latinLnBrk="0">
        <a:lnSpc>
          <a:spcPct val="100000"/>
        </a:lnSpc>
        <a:spcBef>
          <a:spcPts val="0"/>
        </a:spcBef>
        <a:spcAft>
          <a:spcPts val="0"/>
        </a:spcAft>
        <a:buClrTx/>
        <a:buSzTx/>
        <a:buFontTx/>
        <a:buNone/>
        <a:defRPr sz="4000" b="1" i="0" u="none" strike="noStrike" cap="none" spc="0" baseline="0">
          <a:solidFill>
            <a:srgbClr val="323232"/>
          </a:solidFill>
          <a:uFillTx/>
          <a:latin typeface="+mn-lt"/>
          <a:ea typeface="+mn-ea"/>
          <a:cs typeface="+mn-cs"/>
          <a:sym typeface="Arial" panose="020B0604020202020204"/>
        </a:defRPr>
      </a:lvl7pPr>
      <a:lvl8pPr marL="0" marR="0" indent="0" algn="l" defTabSz="1007745" rtl="0" latinLnBrk="0">
        <a:lnSpc>
          <a:spcPct val="100000"/>
        </a:lnSpc>
        <a:spcBef>
          <a:spcPts val="0"/>
        </a:spcBef>
        <a:spcAft>
          <a:spcPts val="0"/>
        </a:spcAft>
        <a:buClrTx/>
        <a:buSzTx/>
        <a:buFontTx/>
        <a:buNone/>
        <a:defRPr sz="4000" b="1" i="0" u="none" strike="noStrike" cap="none" spc="0" baseline="0">
          <a:solidFill>
            <a:srgbClr val="323232"/>
          </a:solidFill>
          <a:uFillTx/>
          <a:latin typeface="+mn-lt"/>
          <a:ea typeface="+mn-ea"/>
          <a:cs typeface="+mn-cs"/>
          <a:sym typeface="Arial" panose="020B0604020202020204"/>
        </a:defRPr>
      </a:lvl8pPr>
      <a:lvl9pPr marL="0" marR="0" indent="0" algn="l" defTabSz="1007745" rtl="0" latinLnBrk="0">
        <a:lnSpc>
          <a:spcPct val="100000"/>
        </a:lnSpc>
        <a:spcBef>
          <a:spcPts val="0"/>
        </a:spcBef>
        <a:spcAft>
          <a:spcPts val="0"/>
        </a:spcAft>
        <a:buClrTx/>
        <a:buSzTx/>
        <a:buFontTx/>
        <a:buNone/>
        <a:defRPr sz="4000" b="1" i="0" u="none" strike="noStrike" cap="none" spc="0" baseline="0">
          <a:solidFill>
            <a:srgbClr val="323232"/>
          </a:solidFill>
          <a:uFillTx/>
          <a:latin typeface="+mn-lt"/>
          <a:ea typeface="+mn-ea"/>
          <a:cs typeface="+mn-cs"/>
          <a:sym typeface="Arial" panose="020B0604020202020204"/>
        </a:defRPr>
      </a:lvl9pPr>
    </p:titleStyle>
    <p:bodyStyle>
      <a:lvl1pPr marL="360045" marR="0" indent="-288290" algn="l" defTabSz="1007745" rtl="0" latinLnBrk="0">
        <a:lnSpc>
          <a:spcPct val="100000"/>
        </a:lnSpc>
        <a:spcBef>
          <a:spcPts val="500"/>
        </a:spcBef>
        <a:spcAft>
          <a:spcPts val="0"/>
        </a:spcAft>
        <a:buClr>
          <a:srgbClr val="F6BC04"/>
        </a:buClr>
        <a:buSzPct val="70000"/>
        <a:buFontTx/>
        <a:buChar char="■"/>
        <a:defRPr sz="2400" b="0" i="0" u="none" strike="noStrike" cap="none" spc="0" baseline="0">
          <a:solidFill>
            <a:srgbClr val="4C4C4C"/>
          </a:solidFill>
          <a:uFillTx/>
          <a:latin typeface="+mn-lt"/>
          <a:ea typeface="+mn-ea"/>
          <a:cs typeface="+mn-cs"/>
          <a:sym typeface="Arial" panose="020B0604020202020204"/>
        </a:defRPr>
      </a:lvl1pPr>
      <a:lvl2pPr marL="914400" marR="0" indent="-302260" algn="l" defTabSz="1007745" rtl="0" latinLnBrk="0">
        <a:lnSpc>
          <a:spcPct val="100000"/>
        </a:lnSpc>
        <a:spcBef>
          <a:spcPts val="500"/>
        </a:spcBef>
        <a:spcAft>
          <a:spcPts val="0"/>
        </a:spcAft>
        <a:buClr>
          <a:srgbClr val="F6BC04"/>
        </a:buClr>
        <a:buSzPct val="65000"/>
        <a:buFontTx/>
        <a:buChar char="■"/>
        <a:defRPr sz="2400" b="0" i="0" u="none" strike="noStrike" cap="none" spc="0" baseline="0">
          <a:solidFill>
            <a:srgbClr val="4C4C4C"/>
          </a:solidFill>
          <a:uFillTx/>
          <a:latin typeface="+mn-lt"/>
          <a:ea typeface="+mn-ea"/>
          <a:cs typeface="+mn-cs"/>
          <a:sym typeface="Arial" panose="020B0604020202020204"/>
        </a:defRPr>
      </a:lvl2pPr>
      <a:lvl3pPr marL="1403985" marR="0" indent="-288290" algn="l" defTabSz="1007745" rtl="0" latinLnBrk="0">
        <a:lnSpc>
          <a:spcPct val="100000"/>
        </a:lnSpc>
        <a:spcBef>
          <a:spcPts val="500"/>
        </a:spcBef>
        <a:spcAft>
          <a:spcPts val="0"/>
        </a:spcAft>
        <a:buClr>
          <a:srgbClr val="F6BC04"/>
        </a:buClr>
        <a:buSzPct val="100000"/>
        <a:buFontTx/>
        <a:buChar char="▪"/>
        <a:defRPr sz="2400" b="0" i="0" u="none" strike="noStrike" cap="none" spc="0" baseline="0">
          <a:solidFill>
            <a:srgbClr val="4C4C4C"/>
          </a:solidFill>
          <a:uFillTx/>
          <a:latin typeface="+mn-lt"/>
          <a:ea typeface="+mn-ea"/>
          <a:cs typeface="+mn-cs"/>
          <a:sym typeface="Arial" panose="020B0604020202020204"/>
        </a:defRPr>
      </a:lvl3pPr>
      <a:lvl4pPr marL="1800225" marR="0" indent="-215900" algn="l" defTabSz="1007745" rtl="0" latinLnBrk="0">
        <a:lnSpc>
          <a:spcPct val="100000"/>
        </a:lnSpc>
        <a:spcBef>
          <a:spcPts val="500"/>
        </a:spcBef>
        <a:spcAft>
          <a:spcPts val="0"/>
        </a:spcAft>
        <a:buClr>
          <a:srgbClr val="F6BC04"/>
        </a:buClr>
        <a:buSzPct val="90000"/>
        <a:buFontTx/>
        <a:buChar char="▪"/>
        <a:defRPr sz="2400" b="0" i="0" u="none" strike="noStrike" cap="none" spc="0" baseline="0">
          <a:solidFill>
            <a:srgbClr val="4C4C4C"/>
          </a:solidFill>
          <a:uFillTx/>
          <a:latin typeface="+mn-lt"/>
          <a:ea typeface="+mn-ea"/>
          <a:cs typeface="+mn-cs"/>
          <a:sym typeface="Arial" panose="020B0604020202020204"/>
        </a:defRPr>
      </a:lvl4pPr>
      <a:lvl5pPr marL="2263140" marR="0" indent="-247015" algn="l" defTabSz="1007745" rtl="0" latinLnBrk="0">
        <a:lnSpc>
          <a:spcPct val="100000"/>
        </a:lnSpc>
        <a:spcBef>
          <a:spcPts val="500"/>
        </a:spcBef>
        <a:spcAft>
          <a:spcPts val="0"/>
        </a:spcAft>
        <a:buClr>
          <a:srgbClr val="F6BC04"/>
        </a:buClr>
        <a:buSzPct val="90000"/>
        <a:buFontTx/>
        <a:buChar char="▪"/>
        <a:defRPr sz="2400" b="0" i="0" u="none" strike="noStrike" cap="none" spc="0" baseline="0">
          <a:solidFill>
            <a:srgbClr val="4C4C4C"/>
          </a:solidFill>
          <a:uFillTx/>
          <a:latin typeface="+mn-lt"/>
          <a:ea typeface="+mn-ea"/>
          <a:cs typeface="+mn-cs"/>
          <a:sym typeface="Arial" panose="020B0604020202020204"/>
        </a:defRPr>
      </a:lvl5pPr>
      <a:lvl6pPr marL="2794635" marR="0" indent="-274955" algn="l" defTabSz="1007745" rtl="0" latinLnBrk="0">
        <a:lnSpc>
          <a:spcPct val="100000"/>
        </a:lnSpc>
        <a:spcBef>
          <a:spcPts val="500"/>
        </a:spcBef>
        <a:spcAft>
          <a:spcPts val="0"/>
        </a:spcAft>
        <a:buClr>
          <a:srgbClr val="F6BC04"/>
        </a:buClr>
        <a:buSzPct val="100000"/>
        <a:buFontTx/>
        <a:buChar char="•"/>
        <a:defRPr sz="2400" b="0" i="0" u="none" strike="noStrike" cap="none" spc="0" baseline="0">
          <a:solidFill>
            <a:srgbClr val="4C4C4C"/>
          </a:solidFill>
          <a:uFillTx/>
          <a:latin typeface="+mn-lt"/>
          <a:ea typeface="+mn-ea"/>
          <a:cs typeface="+mn-cs"/>
          <a:sym typeface="Arial" panose="020B0604020202020204"/>
        </a:defRPr>
      </a:lvl6pPr>
      <a:lvl7pPr marL="3298825" marR="0" indent="-274955" algn="l" defTabSz="1007745" rtl="0" latinLnBrk="0">
        <a:lnSpc>
          <a:spcPct val="100000"/>
        </a:lnSpc>
        <a:spcBef>
          <a:spcPts val="500"/>
        </a:spcBef>
        <a:spcAft>
          <a:spcPts val="0"/>
        </a:spcAft>
        <a:buClr>
          <a:srgbClr val="F6BC04"/>
        </a:buClr>
        <a:buSzPct val="100000"/>
        <a:buFontTx/>
        <a:buChar char="•"/>
        <a:defRPr sz="2400" b="0" i="0" u="none" strike="noStrike" cap="none" spc="0" baseline="0">
          <a:solidFill>
            <a:srgbClr val="4C4C4C"/>
          </a:solidFill>
          <a:uFillTx/>
          <a:latin typeface="+mn-lt"/>
          <a:ea typeface="+mn-ea"/>
          <a:cs typeface="+mn-cs"/>
          <a:sym typeface="Arial" panose="020B0604020202020204"/>
        </a:defRPr>
      </a:lvl7pPr>
      <a:lvl8pPr marL="3802380" marR="0" indent="-274955" algn="l" defTabSz="1007745" rtl="0" latinLnBrk="0">
        <a:lnSpc>
          <a:spcPct val="100000"/>
        </a:lnSpc>
        <a:spcBef>
          <a:spcPts val="500"/>
        </a:spcBef>
        <a:spcAft>
          <a:spcPts val="0"/>
        </a:spcAft>
        <a:buClr>
          <a:srgbClr val="F6BC04"/>
        </a:buClr>
        <a:buSzPct val="100000"/>
        <a:buFontTx/>
        <a:buChar char="•"/>
        <a:defRPr sz="2400" b="0" i="0" u="none" strike="noStrike" cap="none" spc="0" baseline="0">
          <a:solidFill>
            <a:srgbClr val="4C4C4C"/>
          </a:solidFill>
          <a:uFillTx/>
          <a:latin typeface="+mn-lt"/>
          <a:ea typeface="+mn-ea"/>
          <a:cs typeface="+mn-cs"/>
          <a:sym typeface="Arial" panose="020B0604020202020204"/>
        </a:defRPr>
      </a:lvl8pPr>
      <a:lvl9pPr marL="4306570" marR="0" indent="-274955" algn="l" defTabSz="1007745" rtl="0" latinLnBrk="0">
        <a:lnSpc>
          <a:spcPct val="100000"/>
        </a:lnSpc>
        <a:spcBef>
          <a:spcPts val="500"/>
        </a:spcBef>
        <a:spcAft>
          <a:spcPts val="0"/>
        </a:spcAft>
        <a:buClr>
          <a:srgbClr val="F6BC04"/>
        </a:buClr>
        <a:buSzPct val="100000"/>
        <a:buFontTx/>
        <a:buChar char="•"/>
        <a:defRPr sz="2400" b="0" i="0" u="none" strike="noStrike" cap="none" spc="0" baseline="0">
          <a:solidFill>
            <a:srgbClr val="4C4C4C"/>
          </a:solidFill>
          <a:uFillTx/>
          <a:latin typeface="+mn-lt"/>
          <a:ea typeface="+mn-ea"/>
          <a:cs typeface="+mn-cs"/>
          <a:sym typeface="Arial" panose="020B0604020202020204"/>
        </a:defRPr>
      </a:lvl9pPr>
    </p:bodyStyle>
    <p:otherStyle>
      <a:lvl1pPr marL="0" marR="0" indent="0" algn="r" defTabSz="1007745" rtl="0" latinLnBrk="0">
        <a:lnSpc>
          <a:spcPct val="100000"/>
        </a:lnSpc>
        <a:spcBef>
          <a:spcPts val="0"/>
        </a:spcBef>
        <a:spcAft>
          <a:spcPts val="0"/>
        </a:spcAft>
        <a:buClrTx/>
        <a:buSzTx/>
        <a:buFontTx/>
        <a:buNone/>
        <a:defRPr sz="1100" b="1" i="0" u="none" strike="noStrike" cap="none" spc="0" baseline="0">
          <a:solidFill>
            <a:schemeClr val="tx1"/>
          </a:solidFill>
          <a:uFillTx/>
          <a:latin typeface="+mn-lt"/>
          <a:ea typeface="+mn-ea"/>
          <a:cs typeface="+mn-cs"/>
          <a:sym typeface="Arial" panose="020B0604020202020204"/>
        </a:defRPr>
      </a:lvl1pPr>
      <a:lvl2pPr marL="0" marR="0" indent="0" algn="r" defTabSz="1007745" rtl="0" latinLnBrk="0">
        <a:lnSpc>
          <a:spcPct val="100000"/>
        </a:lnSpc>
        <a:spcBef>
          <a:spcPts val="0"/>
        </a:spcBef>
        <a:spcAft>
          <a:spcPts val="0"/>
        </a:spcAft>
        <a:buClrTx/>
        <a:buSzTx/>
        <a:buFontTx/>
        <a:buNone/>
        <a:defRPr sz="1100" b="1" i="0" u="none" strike="noStrike" cap="none" spc="0" baseline="0">
          <a:solidFill>
            <a:schemeClr val="tx1"/>
          </a:solidFill>
          <a:uFillTx/>
          <a:latin typeface="+mn-lt"/>
          <a:ea typeface="+mn-ea"/>
          <a:cs typeface="+mn-cs"/>
          <a:sym typeface="Arial" panose="020B0604020202020204"/>
        </a:defRPr>
      </a:lvl2pPr>
      <a:lvl3pPr marL="0" marR="0" indent="0" algn="r" defTabSz="1007745" rtl="0" latinLnBrk="0">
        <a:lnSpc>
          <a:spcPct val="100000"/>
        </a:lnSpc>
        <a:spcBef>
          <a:spcPts val="0"/>
        </a:spcBef>
        <a:spcAft>
          <a:spcPts val="0"/>
        </a:spcAft>
        <a:buClrTx/>
        <a:buSzTx/>
        <a:buFontTx/>
        <a:buNone/>
        <a:defRPr sz="1100" b="1" i="0" u="none" strike="noStrike" cap="none" spc="0" baseline="0">
          <a:solidFill>
            <a:schemeClr val="tx1"/>
          </a:solidFill>
          <a:uFillTx/>
          <a:latin typeface="+mn-lt"/>
          <a:ea typeface="+mn-ea"/>
          <a:cs typeface="+mn-cs"/>
          <a:sym typeface="Arial" panose="020B0604020202020204"/>
        </a:defRPr>
      </a:lvl3pPr>
      <a:lvl4pPr marL="0" marR="0" indent="0" algn="r" defTabSz="1007745" rtl="0" latinLnBrk="0">
        <a:lnSpc>
          <a:spcPct val="100000"/>
        </a:lnSpc>
        <a:spcBef>
          <a:spcPts val="0"/>
        </a:spcBef>
        <a:spcAft>
          <a:spcPts val="0"/>
        </a:spcAft>
        <a:buClrTx/>
        <a:buSzTx/>
        <a:buFontTx/>
        <a:buNone/>
        <a:defRPr sz="1100" b="1" i="0" u="none" strike="noStrike" cap="none" spc="0" baseline="0">
          <a:solidFill>
            <a:schemeClr val="tx1"/>
          </a:solidFill>
          <a:uFillTx/>
          <a:latin typeface="+mn-lt"/>
          <a:ea typeface="+mn-ea"/>
          <a:cs typeface="+mn-cs"/>
          <a:sym typeface="Arial" panose="020B0604020202020204"/>
        </a:defRPr>
      </a:lvl4pPr>
      <a:lvl5pPr marL="0" marR="0" indent="0" algn="r" defTabSz="1007745" rtl="0" latinLnBrk="0">
        <a:lnSpc>
          <a:spcPct val="100000"/>
        </a:lnSpc>
        <a:spcBef>
          <a:spcPts val="0"/>
        </a:spcBef>
        <a:spcAft>
          <a:spcPts val="0"/>
        </a:spcAft>
        <a:buClrTx/>
        <a:buSzTx/>
        <a:buFontTx/>
        <a:buNone/>
        <a:defRPr sz="1100" b="1" i="0" u="none" strike="noStrike" cap="none" spc="0" baseline="0">
          <a:solidFill>
            <a:schemeClr val="tx1"/>
          </a:solidFill>
          <a:uFillTx/>
          <a:latin typeface="+mn-lt"/>
          <a:ea typeface="+mn-ea"/>
          <a:cs typeface="+mn-cs"/>
          <a:sym typeface="Arial" panose="020B0604020202020204"/>
        </a:defRPr>
      </a:lvl5pPr>
      <a:lvl6pPr marL="0" marR="0" indent="0" algn="r" defTabSz="1007745" rtl="0" latinLnBrk="0">
        <a:lnSpc>
          <a:spcPct val="100000"/>
        </a:lnSpc>
        <a:spcBef>
          <a:spcPts val="0"/>
        </a:spcBef>
        <a:spcAft>
          <a:spcPts val="0"/>
        </a:spcAft>
        <a:buClrTx/>
        <a:buSzTx/>
        <a:buFontTx/>
        <a:buNone/>
        <a:defRPr sz="1100" b="1" i="0" u="none" strike="noStrike" cap="none" spc="0" baseline="0">
          <a:solidFill>
            <a:schemeClr val="tx1"/>
          </a:solidFill>
          <a:uFillTx/>
          <a:latin typeface="+mn-lt"/>
          <a:ea typeface="+mn-ea"/>
          <a:cs typeface="+mn-cs"/>
          <a:sym typeface="Arial" panose="020B0604020202020204"/>
        </a:defRPr>
      </a:lvl6pPr>
      <a:lvl7pPr marL="0" marR="0" indent="0" algn="r" defTabSz="1007745" rtl="0" latinLnBrk="0">
        <a:lnSpc>
          <a:spcPct val="100000"/>
        </a:lnSpc>
        <a:spcBef>
          <a:spcPts val="0"/>
        </a:spcBef>
        <a:spcAft>
          <a:spcPts val="0"/>
        </a:spcAft>
        <a:buClrTx/>
        <a:buSzTx/>
        <a:buFontTx/>
        <a:buNone/>
        <a:defRPr sz="1100" b="1" i="0" u="none" strike="noStrike" cap="none" spc="0" baseline="0">
          <a:solidFill>
            <a:schemeClr val="tx1"/>
          </a:solidFill>
          <a:uFillTx/>
          <a:latin typeface="+mn-lt"/>
          <a:ea typeface="+mn-ea"/>
          <a:cs typeface="+mn-cs"/>
          <a:sym typeface="Arial" panose="020B0604020202020204"/>
        </a:defRPr>
      </a:lvl7pPr>
      <a:lvl8pPr marL="0" marR="0" indent="0" algn="r" defTabSz="1007745" rtl="0" latinLnBrk="0">
        <a:lnSpc>
          <a:spcPct val="100000"/>
        </a:lnSpc>
        <a:spcBef>
          <a:spcPts val="0"/>
        </a:spcBef>
        <a:spcAft>
          <a:spcPts val="0"/>
        </a:spcAft>
        <a:buClrTx/>
        <a:buSzTx/>
        <a:buFontTx/>
        <a:buNone/>
        <a:defRPr sz="1100" b="1" i="0" u="none" strike="noStrike" cap="none" spc="0" baseline="0">
          <a:solidFill>
            <a:schemeClr val="tx1"/>
          </a:solidFill>
          <a:uFillTx/>
          <a:latin typeface="+mn-lt"/>
          <a:ea typeface="+mn-ea"/>
          <a:cs typeface="+mn-cs"/>
          <a:sym typeface="Arial" panose="020B0604020202020204"/>
        </a:defRPr>
      </a:lvl8pPr>
      <a:lvl9pPr marL="0" marR="0" indent="0" algn="r" defTabSz="1007745" rtl="0" latinLnBrk="0">
        <a:lnSpc>
          <a:spcPct val="100000"/>
        </a:lnSpc>
        <a:spcBef>
          <a:spcPts val="0"/>
        </a:spcBef>
        <a:spcAft>
          <a:spcPts val="0"/>
        </a:spcAft>
        <a:buClrTx/>
        <a:buSzTx/>
        <a:buFontTx/>
        <a:buNone/>
        <a:defRPr sz="1100" b="1" i="0" u="none" strike="noStrike" cap="none" spc="0" baseline="0">
          <a:solidFill>
            <a:schemeClr val="tx1"/>
          </a:solidFill>
          <a:uFillTx/>
          <a:latin typeface="+mn-lt"/>
          <a:ea typeface="+mn-ea"/>
          <a:cs typeface="+mn-cs"/>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jpe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3.xml"/><Relationship Id="rId2" Type="http://schemas.openxmlformats.org/officeDocument/2006/relationships/image" Target="../media/image40.png"/><Relationship Id="rId1" Type="http://schemas.openxmlformats.org/officeDocument/2006/relationships/image" Target="../media/image39.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image" Target="../media/image42.png"/><Relationship Id="rId1"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3.xml"/><Relationship Id="rId2" Type="http://schemas.openxmlformats.org/officeDocument/2006/relationships/image" Target="../media/image44.png"/><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3.xml"/><Relationship Id="rId2" Type="http://schemas.openxmlformats.org/officeDocument/2006/relationships/image" Target="../media/image46.png"/><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1.tiff"/></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3.tiff"/><Relationship Id="rId1"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Nadpis 5"/>
          <p:cNvSpPr txBox="1">
            <a:spLocks noGrp="1"/>
          </p:cNvSpPr>
          <p:nvPr>
            <p:ph type="title"/>
          </p:nvPr>
        </p:nvSpPr>
        <p:spPr>
          <a:xfrm>
            <a:off x="277283" y="2916534"/>
            <a:ext cx="9526060" cy="2209994"/>
          </a:xfrm>
          <a:prstGeom prst="rect">
            <a:avLst/>
          </a:prstGeom>
        </p:spPr>
        <p:txBody>
          <a:bodyPr/>
          <a:lstStyle/>
          <a:p>
            <a:r>
              <a:t>JavaScript Basic</a:t>
            </a:r>
            <a:br/>
          </a:p>
        </p:txBody>
      </p:sp>
      <p:sp>
        <p:nvSpPr>
          <p:cNvPr id="97" name="TextovéPole 7"/>
          <p:cNvSpPr txBox="1"/>
          <p:nvPr/>
        </p:nvSpPr>
        <p:spPr>
          <a:xfrm>
            <a:off x="7418753" y="6606095"/>
            <a:ext cx="2387041" cy="495559"/>
          </a:xfrm>
          <a:prstGeom prst="rect">
            <a:avLst/>
          </a:prstGeom>
          <a:ln w="12700">
            <a:miter lim="400000"/>
          </a:ln>
        </p:spPr>
        <p:txBody>
          <a:bodyPr wrap="none" lIns="50396" tIns="50396" rIns="50396" bIns="50396">
            <a:spAutoFit/>
          </a:bodyPr>
          <a:lstStyle>
            <a:lvl1pPr algn="r">
              <a:defRPr sz="2800">
                <a:solidFill>
                  <a:srgbClr val="323232"/>
                </a:solidFill>
              </a:defRPr>
            </a:lvl1pPr>
          </a:lstStyle>
          <a:p>
            <a:r>
              <a:t>Vojtěch Šebek</a:t>
            </a:r>
          </a:p>
        </p:txBody>
      </p:sp>
      <p:pic>
        <p:nvPicPr>
          <p:cNvPr id="98" name="Obrázek 6" descr="Obrázek 6"/>
          <p:cNvPicPr>
            <a:picLocks noChangeAspect="1"/>
          </p:cNvPicPr>
          <p:nvPr/>
        </p:nvPicPr>
        <p:blipFill>
          <a:blip r:embed="rId1"/>
          <a:stretch>
            <a:fillRect/>
          </a:stretch>
        </p:blipFill>
        <p:spPr>
          <a:xfrm>
            <a:off x="311592" y="5421745"/>
            <a:ext cx="1871480" cy="1871478"/>
          </a:xfrm>
          <a:prstGeom prst="rect">
            <a:avLst/>
          </a:prstGeom>
          <a:ln w="12700">
            <a:miter lim="400000"/>
            <a:headEnd/>
            <a:tailEnd/>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Array"/>
          <p:cNvSpPr txBox="1">
            <a:spLocks noGrp="1"/>
          </p:cNvSpPr>
          <p:nvPr>
            <p:ph type="title"/>
          </p:nvPr>
        </p:nvSpPr>
        <p:spPr>
          <a:prstGeom prst="rect">
            <a:avLst/>
          </a:prstGeom>
        </p:spPr>
        <p:txBody>
          <a:bodyPr/>
          <a:lstStyle/>
          <a:p>
            <a:r>
              <a:t>Arrays</a:t>
            </a:r>
          </a:p>
        </p:txBody>
      </p:sp>
      <p:sp>
        <p:nvSpPr>
          <p:cNvPr id="145" name="arrays are still objects…"/>
          <p:cNvSpPr txBox="1">
            <a:spLocks noGrp="1"/>
          </p:cNvSpPr>
          <p:nvPr>
            <p:ph type="body" idx="1"/>
          </p:nvPr>
        </p:nvSpPr>
        <p:spPr>
          <a:xfrm>
            <a:off x="277813" y="1195826"/>
            <a:ext cx="9525001" cy="5825166"/>
          </a:xfrm>
          <a:prstGeom prst="rect">
            <a:avLst/>
          </a:prstGeom>
        </p:spPr>
        <p:txBody>
          <a:bodyPr/>
          <a:lstStyle/>
          <a:p>
            <a:r>
              <a:t>arrays are still objects</a:t>
            </a:r>
          </a:p>
          <a:p>
            <a:r>
              <a:t>numerically indexed</a:t>
            </a:r>
          </a:p>
          <a:p>
            <a:r>
              <a:t>length based on highest index</a:t>
            </a:r>
          </a:p>
        </p:txBody>
      </p:sp>
      <p:sp>
        <p:nvSpPr>
          <p:cNvPr id="146" name="Slide Number"/>
          <p:cNvSpPr txBox="1">
            <a:spLocks noGrp="1"/>
          </p:cNvSpPr>
          <p:nvPr>
            <p:ph type="sldNum" sz="quarter" idx="4294967295"/>
          </p:nvPr>
        </p:nvSpPr>
        <p:spPr>
          <a:xfrm>
            <a:off x="9772613" y="7294736"/>
            <a:ext cx="268882" cy="248623"/>
          </a:xfrm>
          <a:prstGeom prst="rect">
            <a:avLst/>
          </a:prstGeom>
        </p:spPr>
        <p:txBody>
          <a:bodyPr/>
          <a:lstStyle/>
          <a:p>
            <a:fld id="{86CB4B4D-7CA3-9044-876B-883B54F8677D}" type="slidenum">
              <a:rPr/>
            </a:fld>
            <a:endParaRPr/>
          </a:p>
        </p:txBody>
      </p:sp>
      <p:pic>
        <p:nvPicPr>
          <p:cNvPr id="147" name="Screenshot 2018-11-23 at 23.36.37.png" descr="Screenshot 2018-11-23 at 23.36.37.png"/>
          <p:cNvPicPr>
            <a:picLocks noChangeAspect="1"/>
          </p:cNvPicPr>
          <p:nvPr/>
        </p:nvPicPr>
        <p:blipFill>
          <a:blip r:embed="rId1"/>
          <a:srcRect t="347" b="346"/>
          <a:stretch>
            <a:fillRect/>
          </a:stretch>
        </p:blipFill>
        <p:spPr>
          <a:xfrm>
            <a:off x="412645" y="2919570"/>
            <a:ext cx="4252123" cy="2592811"/>
          </a:xfrm>
          <a:prstGeom prst="rect">
            <a:avLst/>
          </a:prstGeom>
          <a:ln w="12700">
            <a:miter lim="400000"/>
            <a:headEnd/>
            <a:tailEnd/>
          </a:ln>
        </p:spPr>
      </p:pic>
      <p:pic>
        <p:nvPicPr>
          <p:cNvPr id="148" name="Screenshot 2018-11-23 at 23.37.03.png" descr="Screenshot 2018-11-23 at 23.37.03.png"/>
          <p:cNvPicPr>
            <a:picLocks noChangeAspect="1"/>
          </p:cNvPicPr>
          <p:nvPr/>
        </p:nvPicPr>
        <p:blipFill>
          <a:blip r:embed="rId2"/>
          <a:stretch>
            <a:fillRect/>
          </a:stretch>
        </p:blipFill>
        <p:spPr>
          <a:xfrm>
            <a:off x="4943871" y="2068816"/>
            <a:ext cx="5422902" cy="3289302"/>
          </a:xfrm>
          <a:prstGeom prst="rect">
            <a:avLst/>
          </a:prstGeom>
          <a:ln w="12700">
            <a:miter lim="400000"/>
            <a:headEnd/>
            <a:tailEnd/>
          </a:ln>
        </p:spPr>
      </p:pic>
      <p:sp>
        <p:nvSpPr>
          <p:cNvPr id="2" name="Text Box 1"/>
          <p:cNvSpPr txBox="1"/>
          <p:nvPr/>
        </p:nvSpPr>
        <p:spPr>
          <a:xfrm>
            <a:off x="0" y="5702935"/>
            <a:ext cx="4944110" cy="13823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8 - chci 3 položku z pole, což je pole a z něho chci 1 element</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Javascript umožňuje dávat děravý pole, tzn vynechá klidně nějaký element. </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Na prázdných pozicích je undefined</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Délka je pak podle poslední pozice (tzn. když dám jediný elemnt na 11pozici, tak je length 11</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
        <p:nvSpPr>
          <p:cNvPr id="3" name="Text Box 2"/>
          <p:cNvSpPr txBox="1"/>
          <p:nvPr/>
        </p:nvSpPr>
        <p:spPr>
          <a:xfrm>
            <a:off x="5126990" y="5702935"/>
            <a:ext cx="4944110" cy="18135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můžeme kombinovat pole a objekt, takže když dá člověk do pole[“car”], tak se k tomu přistupuje jako objekt a pole zároveň</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pozor, když dám číslo do uvozovek u pole, tak se to převede na index</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a:p>
            <a:pPr marL="0" marR="0" indent="0" algn="l" defTabSz="1007745" rtl="0" fontAlgn="auto" latinLnBrk="0" hangingPunct="0">
              <a:lnSpc>
                <a:spcPct val="100000"/>
              </a:lnSpc>
              <a:spcBef>
                <a:spcPts val="0"/>
              </a:spcBef>
              <a:spcAft>
                <a:spcPts val="0"/>
              </a:spcAft>
              <a:buClrTx/>
              <a:buSzTx/>
              <a:buFontTx/>
              <a:buNone/>
            </a:pP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push - přidá na poslední pozici pole další proměnnou</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pop - vrátí a vymaže poslední pozici z pole 	</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unctions"/>
          <p:cNvSpPr txBox="1">
            <a:spLocks noGrp="1"/>
          </p:cNvSpPr>
          <p:nvPr>
            <p:ph type="title"/>
          </p:nvPr>
        </p:nvSpPr>
        <p:spPr>
          <a:prstGeom prst="rect">
            <a:avLst/>
          </a:prstGeom>
        </p:spPr>
        <p:txBody>
          <a:bodyPr/>
          <a:lstStyle/>
          <a:p>
            <a:r>
              <a:t>Functions</a:t>
            </a:r>
          </a:p>
        </p:txBody>
      </p:sp>
      <p:sp>
        <p:nvSpPr>
          <p:cNvPr id="151" name="function is still object subtype…"/>
          <p:cNvSpPr txBox="1">
            <a:spLocks noGrp="1"/>
          </p:cNvSpPr>
          <p:nvPr>
            <p:ph type="body" idx="1"/>
          </p:nvPr>
        </p:nvSpPr>
        <p:spPr>
          <a:prstGeom prst="rect">
            <a:avLst/>
          </a:prstGeom>
        </p:spPr>
        <p:txBody>
          <a:bodyPr/>
          <a:lstStyle/>
          <a:p>
            <a:r>
              <a:t>function is still object subtype</a:t>
            </a:r>
          </a:p>
          <a:p>
            <a:r>
              <a:t>keyword return</a:t>
            </a:r>
          </a:p>
        </p:txBody>
      </p:sp>
      <p:pic>
        <p:nvPicPr>
          <p:cNvPr id="152" name="Screenshot 2019-11-04 at 16.46.00.png" descr="Screenshot 2019-11-04 at 16.46.00.png"/>
          <p:cNvPicPr>
            <a:picLocks noChangeAspect="1"/>
          </p:cNvPicPr>
          <p:nvPr/>
        </p:nvPicPr>
        <p:blipFill>
          <a:blip r:embed="rId1"/>
          <a:stretch>
            <a:fillRect/>
          </a:stretch>
        </p:blipFill>
        <p:spPr>
          <a:xfrm>
            <a:off x="341326" y="2958369"/>
            <a:ext cx="5739929" cy="3482149"/>
          </a:xfrm>
          <a:prstGeom prst="rect">
            <a:avLst/>
          </a:prstGeom>
          <a:ln w="12700">
            <a:miter lim="400000"/>
            <a:headEnd/>
            <a:tailEnd/>
          </a:ln>
        </p:spPr>
      </p:pic>
      <p:sp>
        <p:nvSpPr>
          <p:cNvPr id="2" name="Text Box 1"/>
          <p:cNvSpPr txBox="1"/>
          <p:nvPr/>
        </p:nvSpPr>
        <p:spPr>
          <a:xfrm>
            <a:off x="5815965" y="5473065"/>
            <a:ext cx="4149725"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na proměnnou může být navázaná funkce, objekt, proměnná - bleh, nedělat!</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Build-In Type Methods"/>
          <p:cNvSpPr txBox="1">
            <a:spLocks noGrp="1"/>
          </p:cNvSpPr>
          <p:nvPr>
            <p:ph type="title"/>
          </p:nvPr>
        </p:nvSpPr>
        <p:spPr>
          <a:prstGeom prst="rect">
            <a:avLst/>
          </a:prstGeom>
        </p:spPr>
        <p:txBody>
          <a:bodyPr/>
          <a:lstStyle/>
          <a:p>
            <a:r>
              <a:t>Build-In Type Methods</a:t>
            </a:r>
          </a:p>
        </p:txBody>
      </p:sp>
      <p:sp>
        <p:nvSpPr>
          <p:cNvPr id="155" name="object wrappers of primitives - called natives…"/>
          <p:cNvSpPr txBox="1">
            <a:spLocks noGrp="1"/>
          </p:cNvSpPr>
          <p:nvPr>
            <p:ph type="body" idx="1"/>
          </p:nvPr>
        </p:nvSpPr>
        <p:spPr>
          <a:prstGeom prst="rect">
            <a:avLst/>
          </a:prstGeom>
        </p:spPr>
        <p:txBody>
          <a:bodyPr/>
          <a:lstStyle/>
          <a:p>
            <a:r>
              <a:t>object wrappers of primitives - called natives</a:t>
            </a:r>
          </a:p>
          <a:p>
            <a:pPr marL="899795" lvl="1" indent="-288290">
              <a:buSzPct val="70000"/>
            </a:pPr>
            <a:r>
              <a:t>string - String</a:t>
            </a:r>
          </a:p>
          <a:p>
            <a:r>
              <a:t>boxing process</a:t>
            </a:r>
          </a:p>
        </p:txBody>
      </p:sp>
      <p:pic>
        <p:nvPicPr>
          <p:cNvPr id="156" name="Screenshot 2019-11-04 at 16.59.06.png" descr="Screenshot 2019-11-04 at 16.59.06.png"/>
          <p:cNvPicPr>
            <a:picLocks noChangeAspect="1"/>
          </p:cNvPicPr>
          <p:nvPr/>
        </p:nvPicPr>
        <p:blipFill>
          <a:blip r:embed="rId1"/>
          <a:stretch>
            <a:fillRect/>
          </a:stretch>
        </p:blipFill>
        <p:spPr>
          <a:xfrm>
            <a:off x="362743" y="3321122"/>
            <a:ext cx="6500156" cy="2098399"/>
          </a:xfrm>
          <a:prstGeom prst="rect">
            <a:avLst/>
          </a:prstGeom>
          <a:ln w="12700">
            <a:miter lim="400000"/>
            <a:headEnd/>
            <a:tailEnd/>
          </a:ln>
        </p:spPr>
      </p:pic>
      <p:sp>
        <p:nvSpPr>
          <p:cNvPr id="3" name="Text Box 2"/>
          <p:cNvSpPr txBox="1"/>
          <p:nvPr/>
        </p:nvSpPr>
        <p:spPr>
          <a:xfrm>
            <a:off x="4533265" y="2800350"/>
            <a:ext cx="494411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nad textem a čísly můžeme volat nějaký předdefinovaný akce</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boxing - udělá z toho objekt (dělá si JS sám)</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oercion"/>
          <p:cNvSpPr txBox="1">
            <a:spLocks noGrp="1"/>
          </p:cNvSpPr>
          <p:nvPr>
            <p:ph type="title"/>
          </p:nvPr>
        </p:nvSpPr>
        <p:spPr>
          <a:prstGeom prst="rect">
            <a:avLst/>
          </a:prstGeom>
        </p:spPr>
        <p:txBody>
          <a:bodyPr/>
          <a:lstStyle/>
          <a:p>
            <a:r>
              <a:t>Coercion</a:t>
            </a:r>
          </a:p>
        </p:txBody>
      </p:sp>
      <p:sp>
        <p:nvSpPr>
          <p:cNvPr id="159" name="explicit…"/>
          <p:cNvSpPr txBox="1">
            <a:spLocks noGrp="1"/>
          </p:cNvSpPr>
          <p:nvPr>
            <p:ph type="body" idx="1"/>
          </p:nvPr>
        </p:nvSpPr>
        <p:spPr>
          <a:prstGeom prst="rect">
            <a:avLst/>
          </a:prstGeom>
        </p:spPr>
        <p:txBody>
          <a:bodyPr/>
          <a:lstStyle/>
          <a:p>
            <a:r>
              <a:t>explicit</a:t>
            </a:r>
          </a:p>
          <a:p>
            <a:pPr marL="899795" lvl="1" indent="-288290">
              <a:buSzPct val="70000"/>
            </a:pPr>
            <a:r>
              <a:t>you can see obviously from the code</a:t>
            </a:r>
          </a:p>
          <a:p>
            <a:r>
              <a:t>implicit</a:t>
            </a:r>
          </a:p>
          <a:p>
            <a:pPr marL="899795" lvl="1" indent="-288290">
              <a:buSzPct val="70000"/>
            </a:pPr>
            <a:r>
              <a:t>can happen as n non-obvious side effect of some operation</a:t>
            </a:r>
          </a:p>
        </p:txBody>
      </p:sp>
      <p:pic>
        <p:nvPicPr>
          <p:cNvPr id="160" name="Screenshot 2019-11-04 at 17.03.35.png" descr="Screenshot 2019-11-04 at 17.03.35.png"/>
          <p:cNvPicPr>
            <a:picLocks noChangeAspect="1"/>
          </p:cNvPicPr>
          <p:nvPr/>
        </p:nvPicPr>
        <p:blipFill>
          <a:blip r:embed="rId1"/>
          <a:stretch>
            <a:fillRect/>
          </a:stretch>
        </p:blipFill>
        <p:spPr>
          <a:xfrm>
            <a:off x="289327" y="3098623"/>
            <a:ext cx="4019087" cy="1359254"/>
          </a:xfrm>
          <a:prstGeom prst="rect">
            <a:avLst/>
          </a:prstGeom>
          <a:ln w="12700">
            <a:miter lim="400000"/>
            <a:headEnd/>
            <a:tailEnd/>
          </a:ln>
        </p:spPr>
      </p:pic>
      <p:pic>
        <p:nvPicPr>
          <p:cNvPr id="161" name="Screenshot 2019-11-04 at 17.04.00.png" descr="Screenshot 2019-11-04 at 17.04.00.png"/>
          <p:cNvPicPr>
            <a:picLocks noChangeAspect="1"/>
          </p:cNvPicPr>
          <p:nvPr/>
        </p:nvPicPr>
        <p:blipFill>
          <a:blip r:embed="rId2"/>
          <a:stretch>
            <a:fillRect/>
          </a:stretch>
        </p:blipFill>
        <p:spPr>
          <a:xfrm>
            <a:off x="236856" y="4773118"/>
            <a:ext cx="7810325" cy="1660539"/>
          </a:xfrm>
          <a:prstGeom prst="rect">
            <a:avLst/>
          </a:prstGeom>
          <a:ln w="12700">
            <a:miter lim="400000"/>
            <a:headEnd/>
            <a:tailEnd/>
          </a:ln>
        </p:spPr>
      </p:pic>
      <p:sp>
        <p:nvSpPr>
          <p:cNvPr id="3" name="Text Box 2"/>
          <p:cNvSpPr txBox="1"/>
          <p:nvPr/>
        </p:nvSpPr>
        <p:spPr>
          <a:xfrm>
            <a:off x="5126990" y="3098800"/>
            <a:ext cx="494411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umí převádět automaticky string na text</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4 - udělá z toho číslo (explicitně	</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
        <p:nvSpPr>
          <p:cNvPr id="2" name="Text Box 1"/>
          <p:cNvSpPr txBox="1"/>
          <p:nvPr/>
        </p:nvSpPr>
        <p:spPr>
          <a:xfrm>
            <a:off x="5060315" y="5450840"/>
            <a:ext cx="494411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Implicitní převod - sám si převede string na číslo</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ruthy and falsy values"/>
          <p:cNvSpPr txBox="1">
            <a:spLocks noGrp="1"/>
          </p:cNvSpPr>
          <p:nvPr>
            <p:ph type="title"/>
          </p:nvPr>
        </p:nvSpPr>
        <p:spPr>
          <a:prstGeom prst="rect">
            <a:avLst/>
          </a:prstGeom>
        </p:spPr>
        <p:txBody>
          <a:bodyPr/>
          <a:lstStyle/>
          <a:p>
            <a:r>
              <a:t>Truthy and falsy values</a:t>
            </a:r>
          </a:p>
        </p:txBody>
      </p:sp>
      <p:sp>
        <p:nvSpPr>
          <p:cNvPr id="164" name="when a non-boolean value is coerced to a boolen, does it become true of false?…"/>
          <p:cNvSpPr txBox="1">
            <a:spLocks noGrp="1"/>
          </p:cNvSpPr>
          <p:nvPr>
            <p:ph type="body" idx="1"/>
          </p:nvPr>
        </p:nvSpPr>
        <p:spPr>
          <a:prstGeom prst="rect">
            <a:avLst/>
          </a:prstGeom>
        </p:spPr>
        <p:txBody>
          <a:bodyPr/>
          <a:lstStyle/>
          <a:p>
            <a:r>
              <a:t>when a non-boolean value is coerced to a boolen, does it become </a:t>
            </a:r>
            <a:r>
              <a:rPr b="1"/>
              <a:t>true</a:t>
            </a:r>
            <a:r>
              <a:t> of </a:t>
            </a:r>
            <a:r>
              <a:rPr b="1"/>
              <a:t>false</a:t>
            </a:r>
            <a:r>
              <a:t>?</a:t>
            </a:r>
            <a:br/>
          </a:p>
          <a:p>
            <a:r>
              <a:rPr b="1"/>
              <a:t>falsy</a:t>
            </a:r>
            <a:r>
              <a:t> values:</a:t>
            </a:r>
          </a:p>
          <a:p>
            <a:pPr marL="899795" lvl="1" indent="-288290">
              <a:buSzPct val="70000"/>
            </a:pPr>
            <a:r>
              <a:t>"" empty string</a:t>
            </a:r>
          </a:p>
          <a:p>
            <a:pPr marL="899795" lvl="1" indent="-288290">
              <a:buSzPct val="70000"/>
            </a:pPr>
            <a:r>
              <a:t>0, -0, NaN</a:t>
            </a:r>
          </a:p>
          <a:p>
            <a:pPr marL="899795" lvl="1" indent="-288290">
              <a:buSzPct val="70000"/>
            </a:pPr>
            <a:r>
              <a:t>null, undefined</a:t>
            </a:r>
          </a:p>
          <a:p>
            <a:pPr marL="899795" lvl="1" indent="-288290">
              <a:buSzPct val="70000"/>
            </a:pPr>
            <a:r>
              <a:t>false</a:t>
            </a:r>
          </a:p>
          <a:p/>
          <a:p>
            <a:r>
              <a:t>anything else is </a:t>
            </a:r>
            <a:r>
              <a:rPr b="1"/>
              <a:t>truthy</a:t>
            </a:r>
            <a:endParaRPr b="1"/>
          </a:p>
        </p:txBody>
      </p:sp>
      <p:pic>
        <p:nvPicPr>
          <p:cNvPr id="165" name="Screenshot 2018-11-23 at 23.57.42.png" descr="Screenshot 2018-11-23 at 23.57.42.png"/>
          <p:cNvPicPr>
            <a:picLocks noChangeAspect="1"/>
          </p:cNvPicPr>
          <p:nvPr/>
        </p:nvPicPr>
        <p:blipFill>
          <a:blip r:embed="rId1"/>
          <a:srcRect t="4420" r="57155" b="52572"/>
          <a:stretch>
            <a:fillRect/>
          </a:stretch>
        </p:blipFill>
        <p:spPr>
          <a:xfrm>
            <a:off x="4850005" y="2250676"/>
            <a:ext cx="4347035" cy="2848981"/>
          </a:xfrm>
          <a:prstGeom prst="rect">
            <a:avLst/>
          </a:prstGeom>
          <a:ln w="12700">
            <a:miter lim="400000"/>
            <a:headEnd/>
            <a:tailEnd/>
          </a:ln>
        </p:spPr>
      </p:pic>
      <p:sp>
        <p:nvSpPr>
          <p:cNvPr id="3" name="Text Box 2"/>
          <p:cNvSpPr txBox="1"/>
          <p:nvPr/>
        </p:nvSpPr>
        <p:spPr>
          <a:xfrm>
            <a:off x="4772660" y="5195570"/>
            <a:ext cx="4944110" cy="1598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JS převádí automaticky hodnoty na Boolean tak, jak by si asi člověk myslel, že to má vrátit false/true - no tvl.</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těm hodnotám, co vrátí false se říká falsy, viz ukázka</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a:p>
            <a:pPr marL="0" marR="0" indent="0" algn="l" defTabSz="1007745" rtl="0" fontAlgn="auto" latinLnBrk="0" hangingPunct="0">
              <a:lnSpc>
                <a:spcPct val="100000"/>
              </a:lnSpc>
              <a:spcBef>
                <a:spcPts val="0"/>
              </a:spcBef>
              <a:spcAft>
                <a:spcPts val="0"/>
              </a:spcAft>
              <a:buClrTx/>
              <a:buSzTx/>
              <a:buFontTx/>
              <a:buNone/>
            </a:pP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a:p>
            <a:pPr marL="0" marR="0" indent="0" algn="l" defTabSz="1007745" rtl="0" fontAlgn="auto" latinLnBrk="0" hangingPunct="0">
              <a:lnSpc>
                <a:spcPct val="100000"/>
              </a:lnSpc>
              <a:spcBef>
                <a:spcPts val="0"/>
              </a:spcBef>
              <a:spcAft>
                <a:spcPts val="0"/>
              </a:spcAft>
              <a:buClrTx/>
              <a:buSzTx/>
              <a:buFontTx/>
              <a:buNone/>
            </a:pP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tady co dá if když tam hodím něco</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https://dorey.github.io/JavaScript-Equality-Table/</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Equality"/>
          <p:cNvSpPr txBox="1">
            <a:spLocks noGrp="1"/>
          </p:cNvSpPr>
          <p:nvPr>
            <p:ph type="title"/>
          </p:nvPr>
        </p:nvSpPr>
        <p:spPr>
          <a:prstGeom prst="rect">
            <a:avLst/>
          </a:prstGeom>
        </p:spPr>
        <p:txBody>
          <a:bodyPr/>
          <a:lstStyle/>
          <a:p>
            <a:r>
              <a:t>Equality</a:t>
            </a:r>
          </a:p>
        </p:txBody>
      </p:sp>
      <p:sp>
        <p:nvSpPr>
          <p:cNvPr id="168" name="four equality operators:…"/>
          <p:cNvSpPr txBox="1">
            <a:spLocks noGrp="1"/>
          </p:cNvSpPr>
          <p:nvPr>
            <p:ph type="body" idx="1"/>
          </p:nvPr>
        </p:nvSpPr>
        <p:spPr>
          <a:prstGeom prst="rect">
            <a:avLst/>
          </a:prstGeom>
        </p:spPr>
        <p:txBody>
          <a:bodyPr/>
          <a:lstStyle/>
          <a:p>
            <a:r>
              <a:t>four equality operators:</a:t>
            </a:r>
          </a:p>
          <a:p>
            <a:pPr marL="899795" lvl="1" indent="-288290">
              <a:buSzPct val="70000"/>
            </a:pPr>
            <a:r>
              <a:t>==</a:t>
            </a:r>
          </a:p>
          <a:p>
            <a:pPr marL="1403985" lvl="2" indent="-288290">
              <a:buSzPct val="70000"/>
              <a:buChar char="■"/>
            </a:pPr>
            <a:r>
              <a:t>goes through series of steps to coerce one or both values to a same type</a:t>
            </a:r>
          </a:p>
          <a:p>
            <a:pPr marL="1403985" lvl="2" indent="-288290">
              <a:buSzPct val="70000"/>
              <a:buChar char="■"/>
            </a:pPr>
            <a:r>
              <a:t>42 == "42" //true</a:t>
            </a:r>
          </a:p>
          <a:p>
            <a:pPr marL="899795" lvl="1" indent="-288290">
              <a:buSzPct val="70000"/>
            </a:pPr>
            <a:r>
              <a:t>===</a:t>
            </a:r>
          </a:p>
          <a:p>
            <a:pPr marL="1403985" lvl="2" indent="-288290">
              <a:buSzPct val="70000"/>
              <a:buChar char="■"/>
            </a:pPr>
            <a:r>
              <a:t>coercion is not allowed</a:t>
            </a:r>
          </a:p>
          <a:p>
            <a:pPr marL="1403985" lvl="2" indent="-288290">
              <a:buSzPct val="70000"/>
              <a:buChar char="■"/>
            </a:pPr>
            <a:r>
              <a:t>42 === "42" //false</a:t>
            </a:r>
          </a:p>
          <a:p>
            <a:pPr marL="899795" lvl="1" indent="-288290">
              <a:buSzPct val="70000"/>
            </a:pPr>
            <a:r>
              <a:t>!=</a:t>
            </a:r>
          </a:p>
          <a:p>
            <a:pPr marL="899795" lvl="1" indent="-288290">
              <a:buSzPct val="70000"/>
            </a:pPr>
            <a:r>
              <a:t>!==</a:t>
            </a:r>
          </a:p>
        </p:txBody>
      </p:sp>
      <p:sp>
        <p:nvSpPr>
          <p:cNvPr id="3" name="Text Box 2"/>
          <p:cNvSpPr txBox="1"/>
          <p:nvPr/>
        </p:nvSpPr>
        <p:spPr>
          <a:xfrm>
            <a:off x="4639310" y="4707255"/>
            <a:ext cx="4944110" cy="9518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pokud tam dáme 3 rovnítka, tak JS řekneme porovnávej to tak jak to je a nijak to nekonvertuj.</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=&gt; Prostě vždycky používej 3 rovnítka a bude to fungovat normálně</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Inequality"/>
          <p:cNvSpPr txBox="1">
            <a:spLocks noGrp="1"/>
          </p:cNvSpPr>
          <p:nvPr>
            <p:ph type="title"/>
          </p:nvPr>
        </p:nvSpPr>
        <p:spPr>
          <a:prstGeom prst="rect">
            <a:avLst/>
          </a:prstGeom>
        </p:spPr>
        <p:txBody>
          <a:bodyPr/>
          <a:lstStyle/>
          <a:p>
            <a:r>
              <a:rPr lang="en-US" dirty="0"/>
              <a:t>Relational operators</a:t>
            </a:r>
            <a:endParaRPr lang="en-US" dirty="0"/>
          </a:p>
        </p:txBody>
      </p:sp>
      <p:sp>
        <p:nvSpPr>
          <p:cNvPr id="171" name="&lt;, &gt;, &lt;=, &gt;=…"/>
          <p:cNvSpPr txBox="1">
            <a:spLocks noGrp="1"/>
          </p:cNvSpPr>
          <p:nvPr>
            <p:ph type="body" idx="1"/>
          </p:nvPr>
        </p:nvSpPr>
        <p:spPr>
          <a:prstGeom prst="rect">
            <a:avLst/>
          </a:prstGeom>
        </p:spPr>
        <p:txBody>
          <a:bodyPr/>
          <a:lstStyle/>
          <a:p>
            <a:r>
              <a:t>&lt;, &gt;, &lt;=, &gt;=</a:t>
            </a:r>
          </a:p>
          <a:p>
            <a:r>
              <a:t>typically used with ordinally comparable values like </a:t>
            </a:r>
            <a:r>
              <a:rPr b="1"/>
              <a:t>number</a:t>
            </a:r>
            <a:endParaRPr b="1"/>
          </a:p>
          <a:p>
            <a:pPr marL="899795" lvl="1" indent="-288290">
              <a:buSzPct val="70000"/>
            </a:pPr>
            <a:r>
              <a:rPr b="1"/>
              <a:t>3 &lt; 4</a:t>
            </a:r>
            <a:endParaRPr b="1"/>
          </a:p>
          <a:p>
            <a:r>
              <a:t>JS </a:t>
            </a:r>
            <a:r>
              <a:rPr b="1"/>
              <a:t>string </a:t>
            </a:r>
            <a:r>
              <a:t>values can also be compared</a:t>
            </a:r>
          </a:p>
          <a:p>
            <a:pPr marL="899795" lvl="1" indent="-288290">
              <a:buSzPct val="70000"/>
              <a:defRPr b="1"/>
            </a:pPr>
            <a:r>
              <a:t>"bar" &lt; "foo"</a:t>
            </a:r>
          </a:p>
          <a:p>
            <a:pPr marL="899795" lvl="1" indent="-288290">
              <a:buSzPct val="70000"/>
            </a:pPr>
            <a:r>
              <a:t>comparison is made alphabetically</a:t>
            </a:r>
          </a:p>
          <a:p>
            <a:r>
              <a:t>if both values are not type number or string, they are both coerced to be number</a:t>
            </a:r>
          </a:p>
          <a:p>
            <a:pPr marL="899795" lvl="1" indent="-288290">
              <a:buSzPct val="70000"/>
            </a:pPr>
            <a:r>
              <a:t>string is corced to the NaN (invalid number value)</a:t>
            </a:r>
          </a:p>
        </p:txBody>
      </p:sp>
      <p:sp>
        <p:nvSpPr>
          <p:cNvPr id="3" name="Text Box 2"/>
          <p:cNvSpPr txBox="1"/>
          <p:nvPr/>
        </p:nvSpPr>
        <p:spPr>
          <a:xfrm>
            <a:off x="4485640" y="2992755"/>
            <a:ext cx="494411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porovná pozici v abecedě</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
        <p:nvSpPr>
          <p:cNvPr id="2" name="Text Box 1"/>
          <p:cNvSpPr txBox="1"/>
          <p:nvPr/>
        </p:nvSpPr>
        <p:spPr>
          <a:xfrm>
            <a:off x="1261110" y="5064125"/>
            <a:ext cx="494411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pokud neni string ani číslo, tak to převede na číslo</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Variables"/>
          <p:cNvSpPr txBox="1">
            <a:spLocks noGrp="1"/>
          </p:cNvSpPr>
          <p:nvPr>
            <p:ph type="title"/>
          </p:nvPr>
        </p:nvSpPr>
        <p:spPr>
          <a:prstGeom prst="rect">
            <a:avLst/>
          </a:prstGeom>
        </p:spPr>
        <p:txBody>
          <a:bodyPr/>
          <a:lstStyle/>
          <a:p>
            <a:r>
              <a:t>Variables</a:t>
            </a:r>
          </a:p>
        </p:txBody>
      </p:sp>
      <p:sp>
        <p:nvSpPr>
          <p:cNvPr id="174" name="variable name must be valid identifier…"/>
          <p:cNvSpPr txBox="1">
            <a:spLocks noGrp="1"/>
          </p:cNvSpPr>
          <p:nvPr>
            <p:ph type="body" idx="1"/>
          </p:nvPr>
        </p:nvSpPr>
        <p:spPr>
          <a:prstGeom prst="rect">
            <a:avLst/>
          </a:prstGeom>
        </p:spPr>
        <p:txBody>
          <a:bodyPr/>
          <a:lstStyle/>
          <a:p>
            <a:r>
              <a:t>variable name must be valid identifier</a:t>
            </a:r>
          </a:p>
          <a:p>
            <a:pPr marL="899795" lvl="1" indent="-288290">
              <a:buSzPct val="70000"/>
            </a:pPr>
            <a:r>
              <a:t>must start with </a:t>
            </a:r>
            <a:r>
              <a:rPr b="1"/>
              <a:t>a-z, A-Z, $ </a:t>
            </a:r>
            <a:r>
              <a:t>or</a:t>
            </a:r>
            <a:r>
              <a:rPr b="1"/>
              <a:t> _</a:t>
            </a:r>
            <a:endParaRPr b="1"/>
          </a:p>
          <a:p>
            <a:pPr marL="899795" lvl="1" indent="-288290">
              <a:buSzPct val="70000"/>
            </a:pPr>
            <a:r>
              <a:t>then it can also contain </a:t>
            </a:r>
            <a:r>
              <a:rPr b="1"/>
              <a:t>0-9</a:t>
            </a:r>
            <a:endParaRPr b="1"/>
          </a:p>
          <a:p>
            <a:r>
              <a:t>same rules for properties</a:t>
            </a:r>
          </a:p>
          <a:p>
            <a:r>
              <a:t>cant use </a:t>
            </a:r>
            <a:r>
              <a:rPr b="1"/>
              <a:t>reserved words</a:t>
            </a:r>
            <a:endParaRPr b="1"/>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onditionals"/>
          <p:cNvSpPr txBox="1">
            <a:spLocks noGrp="1"/>
          </p:cNvSpPr>
          <p:nvPr>
            <p:ph type="title"/>
          </p:nvPr>
        </p:nvSpPr>
        <p:spPr>
          <a:prstGeom prst="rect">
            <a:avLst/>
          </a:prstGeom>
        </p:spPr>
        <p:txBody>
          <a:bodyPr/>
          <a:lstStyle/>
          <a:p>
            <a:r>
              <a:t>Conditionals</a:t>
            </a:r>
          </a:p>
        </p:txBody>
      </p:sp>
      <p:sp>
        <p:nvSpPr>
          <p:cNvPr id="177" name="difficult conditions should be separated…"/>
          <p:cNvSpPr txBox="1">
            <a:spLocks noGrp="1"/>
          </p:cNvSpPr>
          <p:nvPr>
            <p:ph type="body" idx="1"/>
          </p:nvPr>
        </p:nvSpPr>
        <p:spPr>
          <a:prstGeom prst="rect">
            <a:avLst/>
          </a:prstGeom>
        </p:spPr>
        <p:txBody>
          <a:bodyPr/>
          <a:lstStyle/>
          <a:p>
            <a:r>
              <a:t>difficult conditions should be separated</a:t>
            </a:r>
          </a:p>
          <a:p>
            <a:r>
              <a:t>truthy/falsy values</a:t>
            </a:r>
          </a:p>
        </p:txBody>
      </p:sp>
      <p:pic>
        <p:nvPicPr>
          <p:cNvPr id="178" name="Screenshot 2019-11-04 at 17.29.58.png" descr="Screenshot 2019-11-04 at 17.29.58.png"/>
          <p:cNvPicPr>
            <a:picLocks noChangeAspect="1"/>
          </p:cNvPicPr>
          <p:nvPr/>
        </p:nvPicPr>
        <p:blipFill>
          <a:blip r:embed="rId1"/>
          <a:stretch>
            <a:fillRect/>
          </a:stretch>
        </p:blipFill>
        <p:spPr>
          <a:xfrm>
            <a:off x="385730" y="2209686"/>
            <a:ext cx="6266502" cy="4934870"/>
          </a:xfrm>
          <a:prstGeom prst="rect">
            <a:avLst/>
          </a:prstGeom>
          <a:ln w="12700">
            <a:miter lim="400000"/>
            <a:headEnd/>
            <a:tailEnd/>
          </a:ln>
        </p:spPr>
      </p:pic>
      <p:sp>
        <p:nvSpPr>
          <p:cNvPr id="3" name="Text Box 2"/>
          <p:cNvSpPr txBox="1"/>
          <p:nvPr/>
        </p:nvSpPr>
        <p:spPr>
          <a:xfrm>
            <a:off x="5874385" y="2839720"/>
            <a:ext cx="419735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nasetuje na true</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onditionals"/>
          <p:cNvSpPr txBox="1">
            <a:spLocks noGrp="1"/>
          </p:cNvSpPr>
          <p:nvPr>
            <p:ph type="title"/>
          </p:nvPr>
        </p:nvSpPr>
        <p:spPr>
          <a:prstGeom prst="rect">
            <a:avLst/>
          </a:prstGeom>
        </p:spPr>
        <p:txBody>
          <a:bodyPr/>
          <a:lstStyle/>
          <a:p>
            <a:r>
              <a:t>Conditionals</a:t>
            </a:r>
          </a:p>
        </p:txBody>
      </p:sp>
      <p:sp>
        <p:nvSpPr>
          <p:cNvPr id="181" name="break prevents further processing…"/>
          <p:cNvSpPr txBox="1">
            <a:spLocks noGrp="1"/>
          </p:cNvSpPr>
          <p:nvPr>
            <p:ph type="body" idx="1"/>
          </p:nvPr>
        </p:nvSpPr>
        <p:spPr>
          <a:prstGeom prst="rect">
            <a:avLst/>
          </a:prstGeom>
        </p:spPr>
        <p:txBody>
          <a:bodyPr/>
          <a:lstStyle/>
          <a:p>
            <a:r>
              <a:rPr b="1"/>
              <a:t>break</a:t>
            </a:r>
            <a:r>
              <a:t> prevents further processing</a:t>
            </a:r>
          </a:p>
          <a:p>
            <a:r>
              <a:t>if a is either 2, 10 or 5, it will execute </a:t>
            </a:r>
            <a:r>
              <a:rPr b="1"/>
              <a:t>"some cool stuff" </a:t>
            </a:r>
            <a:endParaRPr b="1"/>
          </a:p>
        </p:txBody>
      </p:sp>
      <p:pic>
        <p:nvPicPr>
          <p:cNvPr id="182" name="Screenshot 2019-11-04 at 17.37.05.png" descr="Screenshot 2019-11-04 at 17.37.05.png"/>
          <p:cNvPicPr>
            <a:picLocks noChangeAspect="1"/>
          </p:cNvPicPr>
          <p:nvPr/>
        </p:nvPicPr>
        <p:blipFill>
          <a:blip r:embed="rId1"/>
          <a:stretch>
            <a:fillRect/>
          </a:stretch>
        </p:blipFill>
        <p:spPr>
          <a:xfrm>
            <a:off x="361457" y="2175655"/>
            <a:ext cx="5277472" cy="4835049"/>
          </a:xfrm>
          <a:prstGeom prst="rect">
            <a:avLst/>
          </a:prstGeom>
          <a:ln w="12700">
            <a:miter lim="400000"/>
            <a:headEnd/>
            <a:tailEnd/>
          </a:ln>
        </p:spPr>
      </p:pic>
      <p:sp>
        <p:nvSpPr>
          <p:cNvPr id="3" name="Text Box 2"/>
          <p:cNvSpPr txBox="1"/>
          <p:nvPr/>
        </p:nvSpPr>
        <p:spPr>
          <a:xfrm>
            <a:off x="3623945" y="2906395"/>
            <a:ext cx="481965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pozor, když nedáš break, tak se provedou obě varianty</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
        <p:nvSpPr>
          <p:cNvPr id="2" name="Text Box 1"/>
          <p:cNvSpPr txBox="1"/>
          <p:nvPr/>
        </p:nvSpPr>
        <p:spPr>
          <a:xfrm>
            <a:off x="5337810" y="5828665"/>
            <a:ext cx="4197350" cy="7359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falsy values - hod do proměnný c hodnotu x, pokud není prázdný, jinak b. Pokud jsou prázdný obě, tak tam spadne první.</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
        <p:nvSpPr>
          <p:cNvPr id="4" name="Text Box 3"/>
          <p:cNvSpPr txBox="1"/>
          <p:nvPr/>
        </p:nvSpPr>
        <p:spPr>
          <a:xfrm>
            <a:off x="5337810" y="6635750"/>
            <a:ext cx="419735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hoď do d c a zaloguj, pokud není prázdný, jinak tam napiš default</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Zástupný symbol pro zápatí 4"/>
          <p:cNvSpPr txBox="1"/>
          <p:nvPr/>
        </p:nvSpPr>
        <p:spPr>
          <a:xfrm>
            <a:off x="6452377" y="7317148"/>
            <a:ext cx="3192199" cy="211769"/>
          </a:xfrm>
          <a:prstGeom prst="rect">
            <a:avLst/>
          </a:prstGeom>
          <a:ln w="12700">
            <a:miter lim="400000"/>
          </a:ln>
        </p:spPr>
        <p:txBody>
          <a:bodyPr lIns="50396" tIns="50396" rIns="50396" bIns="50396" anchor="ctr">
            <a:spAutoFit/>
          </a:bodyPr>
          <a:lstStyle>
            <a:lvl1pPr algn="r">
              <a:defRPr sz="800">
                <a:solidFill>
                  <a:srgbClr val="808080"/>
                </a:solidFill>
              </a:defRPr>
            </a:lvl1pPr>
          </a:lstStyle>
          <a:p>
            <a:r>
              <a:t>Copyright © 2016 Unicorn Top Gun Academy</a:t>
            </a:r>
          </a:p>
        </p:txBody>
      </p:sp>
      <p:sp>
        <p:nvSpPr>
          <p:cNvPr id="101" name="Nadpis 6"/>
          <p:cNvSpPr txBox="1">
            <a:spLocks noGrp="1"/>
          </p:cNvSpPr>
          <p:nvPr>
            <p:ph type="title"/>
          </p:nvPr>
        </p:nvSpPr>
        <p:spPr>
          <a:xfrm>
            <a:off x="277811" y="288171"/>
            <a:ext cx="3943148" cy="766389"/>
          </a:xfrm>
          <a:prstGeom prst="rect">
            <a:avLst/>
          </a:prstGeom>
        </p:spPr>
        <p:txBody>
          <a:bodyPr/>
          <a:lstStyle/>
          <a:p>
            <a:r>
              <a:t>Motivation</a:t>
            </a:r>
          </a:p>
        </p:txBody>
      </p:sp>
      <p:sp>
        <p:nvSpPr>
          <p:cNvPr id="102" name="Zástupný symbol pro číslo snímku 5"/>
          <p:cNvSpPr txBox="1">
            <a:spLocks noGrp="1"/>
          </p:cNvSpPr>
          <p:nvPr>
            <p:ph type="sldNum" sz="quarter" idx="4294967295"/>
          </p:nvPr>
        </p:nvSpPr>
        <p:spPr>
          <a:xfrm>
            <a:off x="9850304" y="7294735"/>
            <a:ext cx="191187" cy="248622"/>
          </a:xfrm>
          <a:prstGeom prst="rect">
            <a:avLst/>
          </a:prstGeom>
        </p:spPr>
        <p:txBody>
          <a:bodyPr/>
          <a:lstStyle/>
          <a:p>
            <a:fld id="{86CB4B4D-7CA3-9044-876B-883B54F8677D}" type="slidenum">
              <a:rPr/>
            </a:fld>
            <a:endParaRPr/>
          </a:p>
        </p:txBody>
      </p:sp>
      <p:pic>
        <p:nvPicPr>
          <p:cNvPr id="103" name="Screenshot 2019-02-02 at 15.36.09.png" descr="Screenshot 2019-02-02 at 15.36.09.png"/>
          <p:cNvPicPr>
            <a:picLocks noChangeAspect="1"/>
          </p:cNvPicPr>
          <p:nvPr/>
        </p:nvPicPr>
        <p:blipFill>
          <a:blip r:embed="rId1"/>
          <a:stretch>
            <a:fillRect/>
          </a:stretch>
        </p:blipFill>
        <p:spPr>
          <a:xfrm>
            <a:off x="1188489" y="1639657"/>
            <a:ext cx="7694122" cy="766389"/>
          </a:xfrm>
          <a:prstGeom prst="rect">
            <a:avLst/>
          </a:prstGeom>
          <a:ln w="12700">
            <a:miter lim="400000"/>
            <a:headEnd/>
            <a:tailEnd/>
          </a:ln>
        </p:spPr>
      </p:pic>
      <p:pic>
        <p:nvPicPr>
          <p:cNvPr id="104" name="Screenshot 2019-02-02 at 15.37.33.png" descr="Screenshot 2019-02-02 at 15.37.33.png"/>
          <p:cNvPicPr>
            <a:picLocks noChangeAspect="1"/>
          </p:cNvPicPr>
          <p:nvPr/>
        </p:nvPicPr>
        <p:blipFill>
          <a:blip r:embed="rId2"/>
          <a:srcRect t="11318"/>
          <a:stretch>
            <a:fillRect/>
          </a:stretch>
        </p:blipFill>
        <p:spPr>
          <a:xfrm>
            <a:off x="1747836" y="2378000"/>
            <a:ext cx="6575353" cy="298524"/>
          </a:xfrm>
          <a:prstGeom prst="rect">
            <a:avLst/>
          </a:prstGeom>
          <a:ln w="12700">
            <a:miter lim="400000"/>
            <a:headEnd/>
            <a:tailEnd/>
          </a:ln>
        </p:spPr>
      </p:pic>
      <p:pic>
        <p:nvPicPr>
          <p:cNvPr id="105" name="Screenshot 2019-02-02 at 15.41.20.png" descr="Screenshot 2019-02-02 at 15.41.20.png"/>
          <p:cNvPicPr>
            <a:picLocks noChangeAspect="1"/>
          </p:cNvPicPr>
          <p:nvPr/>
        </p:nvPicPr>
        <p:blipFill>
          <a:blip r:embed="rId3"/>
          <a:stretch>
            <a:fillRect/>
          </a:stretch>
        </p:blipFill>
        <p:spPr>
          <a:xfrm>
            <a:off x="4500309" y="3281083"/>
            <a:ext cx="1144071" cy="487784"/>
          </a:xfrm>
          <a:prstGeom prst="rect">
            <a:avLst/>
          </a:prstGeom>
          <a:ln w="12700">
            <a:miter lim="400000"/>
            <a:headEnd/>
            <a:tailEnd/>
          </a:ln>
        </p:spPr>
      </p:pic>
      <p:pic>
        <p:nvPicPr>
          <p:cNvPr id="106" name="14608107_1180665285312703_1558693314_n.jpg" descr="14608107_1180665285312703_1558693314_n.jpg"/>
          <p:cNvPicPr>
            <a:picLocks noChangeAspect="1"/>
          </p:cNvPicPr>
          <p:nvPr/>
        </p:nvPicPr>
        <p:blipFill>
          <a:blip r:embed="rId4"/>
          <a:stretch>
            <a:fillRect/>
          </a:stretch>
        </p:blipFill>
        <p:spPr>
          <a:xfrm>
            <a:off x="2752998" y="3914954"/>
            <a:ext cx="4638691" cy="2609266"/>
          </a:xfrm>
          <a:prstGeom prst="rect">
            <a:avLst/>
          </a:prstGeom>
          <a:ln w="12700">
            <a:miter lim="400000"/>
            <a:headEnd/>
            <a:tailEnd/>
          </a:ln>
        </p:spPr>
      </p:pic>
      <p:sp>
        <p:nvSpPr>
          <p:cNvPr id="107" name="https://i0.kym-cdn.com/entries/icons/mobile/000/021/464/14608107_1180665285312703_1558693314_n.jpg"/>
          <p:cNvSpPr txBox="1"/>
          <p:nvPr/>
        </p:nvSpPr>
        <p:spPr>
          <a:xfrm>
            <a:off x="3195008" y="6576389"/>
            <a:ext cx="3754669" cy="180339"/>
          </a:xfrm>
          <a:prstGeom prst="rect">
            <a:avLst/>
          </a:prstGeom>
          <a:ln w="12700">
            <a:miter lim="400000"/>
          </a:ln>
        </p:spPr>
        <p:txBody>
          <a:bodyPr wrap="none" lIns="45718" tIns="45718" rIns="45718" bIns="45718">
            <a:spAutoFit/>
          </a:bodyPr>
          <a:lstStyle>
            <a:lvl1pPr>
              <a:defRPr sz="600">
                <a:latin typeface="+mj-lt"/>
                <a:ea typeface="+mj-ea"/>
                <a:cs typeface="+mj-cs"/>
                <a:sym typeface="Helvetica"/>
              </a:defRPr>
            </a:lvl1pPr>
          </a:lstStyle>
          <a:p>
            <a:r>
              <a:t>https://i0.kym-cdn.com/entries/icons/mobile/000/021/464/14608107_1180665285312703_1558693314_n.jpg</a:t>
            </a:r>
          </a:p>
        </p:txBody>
      </p:sp>
      <p:pic>
        <p:nvPicPr>
          <p:cNvPr id="108" name="Screenshot 2019-02-03 at 16.19.36.png" descr="Screenshot 2019-02-03 at 16.19.36.png"/>
          <p:cNvPicPr>
            <a:picLocks noChangeAspect="1"/>
          </p:cNvPicPr>
          <p:nvPr/>
        </p:nvPicPr>
        <p:blipFill>
          <a:blip r:embed="rId5"/>
          <a:stretch>
            <a:fillRect/>
          </a:stretch>
        </p:blipFill>
        <p:spPr>
          <a:xfrm>
            <a:off x="1683529" y="2702380"/>
            <a:ext cx="6704041" cy="646694"/>
          </a:xfrm>
          <a:prstGeom prst="rect">
            <a:avLst/>
          </a:prstGeom>
          <a:ln w="12700">
            <a:miter lim="400000"/>
            <a:headEnd/>
            <a:tailEnd/>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Loops - For Loop"/>
          <p:cNvSpPr txBox="1">
            <a:spLocks noGrp="1"/>
          </p:cNvSpPr>
          <p:nvPr>
            <p:ph type="title"/>
          </p:nvPr>
        </p:nvSpPr>
        <p:spPr>
          <a:prstGeom prst="rect">
            <a:avLst/>
          </a:prstGeom>
        </p:spPr>
        <p:txBody>
          <a:bodyPr/>
          <a:lstStyle/>
          <a:p>
            <a:r>
              <a:t>Loops - For Loop</a:t>
            </a:r>
          </a:p>
        </p:txBody>
      </p:sp>
      <p:sp>
        <p:nvSpPr>
          <p:cNvPr id="185" name="run same code over and over again with different value"/>
          <p:cNvSpPr txBox="1">
            <a:spLocks noGrp="1"/>
          </p:cNvSpPr>
          <p:nvPr>
            <p:ph type="body" idx="1"/>
          </p:nvPr>
        </p:nvSpPr>
        <p:spPr>
          <a:prstGeom prst="rect">
            <a:avLst/>
          </a:prstGeom>
        </p:spPr>
        <p:txBody>
          <a:bodyPr/>
          <a:lstStyle/>
          <a:p>
            <a:r>
              <a:t>run same code over and over again with different value</a:t>
            </a:r>
          </a:p>
        </p:txBody>
      </p:sp>
      <p:pic>
        <p:nvPicPr>
          <p:cNvPr id="186" name="Screenshot 2019-11-05 at 11.05.43.png" descr="Screenshot 2019-11-05 at 11.05.43.png"/>
          <p:cNvPicPr>
            <a:picLocks noChangeAspect="1"/>
          </p:cNvPicPr>
          <p:nvPr/>
        </p:nvPicPr>
        <p:blipFill>
          <a:blip r:embed="rId1"/>
          <a:stretch>
            <a:fillRect/>
          </a:stretch>
        </p:blipFill>
        <p:spPr>
          <a:xfrm>
            <a:off x="390738" y="1935597"/>
            <a:ext cx="5689065" cy="3685306"/>
          </a:xfrm>
          <a:prstGeom prst="rect">
            <a:avLst/>
          </a:prstGeom>
          <a:ln w="12700">
            <a:miter lim="400000"/>
            <a:headEnd/>
            <a:tailEnd/>
          </a:ln>
        </p:spPr>
      </p:pic>
      <p:sp>
        <p:nvSpPr>
          <p:cNvPr id="2" name="Text Box 1"/>
          <p:cNvSpPr txBox="1"/>
          <p:nvPr/>
        </p:nvSpPr>
        <p:spPr>
          <a:xfrm>
            <a:off x="5605780" y="1997710"/>
            <a:ext cx="419735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jde tam definovat víc věcí</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
        <p:nvSpPr>
          <p:cNvPr id="3" name="Text Box 2"/>
          <p:cNvSpPr txBox="1"/>
          <p:nvPr/>
        </p:nvSpPr>
        <p:spPr>
          <a:xfrm>
            <a:off x="5186680" y="4356735"/>
            <a:ext cx="419735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jde definovat i před cyklem</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Loops - For/In Loop"/>
          <p:cNvSpPr txBox="1">
            <a:spLocks noGrp="1"/>
          </p:cNvSpPr>
          <p:nvPr>
            <p:ph type="title"/>
          </p:nvPr>
        </p:nvSpPr>
        <p:spPr>
          <a:prstGeom prst="rect">
            <a:avLst/>
          </a:prstGeom>
        </p:spPr>
        <p:txBody>
          <a:bodyPr/>
          <a:lstStyle/>
          <a:p>
            <a:r>
              <a:t>Loops - For/In Loop</a:t>
            </a:r>
          </a:p>
        </p:txBody>
      </p:sp>
      <p:sp>
        <p:nvSpPr>
          <p:cNvPr id="189" name="loops through the properties of an object…"/>
          <p:cNvSpPr txBox="1">
            <a:spLocks noGrp="1"/>
          </p:cNvSpPr>
          <p:nvPr>
            <p:ph type="body" idx="1"/>
          </p:nvPr>
        </p:nvSpPr>
        <p:spPr>
          <a:prstGeom prst="rect">
            <a:avLst/>
          </a:prstGeom>
        </p:spPr>
        <p:txBody>
          <a:bodyPr/>
          <a:lstStyle/>
          <a:p>
            <a:r>
              <a:t>loops through the properties of an object</a:t>
            </a:r>
          </a:p>
          <a:p>
            <a:r>
              <a:t>return indexes in case of array</a:t>
            </a:r>
          </a:p>
        </p:txBody>
      </p:sp>
      <p:pic>
        <p:nvPicPr>
          <p:cNvPr id="190" name="Screenshot 2019-11-05 at 12.18.19.png" descr="Screenshot 2019-11-05 at 12.18.19.png"/>
          <p:cNvPicPr>
            <a:picLocks noChangeAspect="1"/>
          </p:cNvPicPr>
          <p:nvPr/>
        </p:nvPicPr>
        <p:blipFill>
          <a:blip r:embed="rId1"/>
          <a:stretch>
            <a:fillRect/>
          </a:stretch>
        </p:blipFill>
        <p:spPr>
          <a:xfrm>
            <a:off x="319716" y="2361472"/>
            <a:ext cx="6686098" cy="2588476"/>
          </a:xfrm>
          <a:prstGeom prst="rect">
            <a:avLst/>
          </a:prstGeom>
          <a:ln w="12700">
            <a:miter lim="400000"/>
            <a:headEnd/>
            <a:tailEnd/>
          </a:ln>
        </p:spPr>
      </p:pic>
      <p:sp>
        <p:nvSpPr>
          <p:cNvPr id="2" name="Text Box 1"/>
          <p:cNvSpPr txBox="1"/>
          <p:nvPr/>
        </p:nvSpPr>
        <p:spPr>
          <a:xfrm>
            <a:off x="4428490" y="3022600"/>
            <a:ext cx="419735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do x mi hod postupně hodnoty z objektu, pokud by tam byly jenom x, tak to tam vypíše jednotlivý klíče</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
        <p:nvSpPr>
          <p:cNvPr id="3" name="Text Box 2"/>
          <p:cNvSpPr txBox="1"/>
          <p:nvPr/>
        </p:nvSpPr>
        <p:spPr>
          <a:xfrm>
            <a:off x="4429125" y="3615690"/>
            <a:ext cx="5641975"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do konzole jde dát víc věcí, takže jde console.log(x, person[</a:t>
            </a:r>
            <a:r>
              <a:rPr kumimoji="0" lang="en-US" altLang="cs-CZ" sz="1400" b="0" i="0" u="none" strike="noStrike" cap="none" spc="0" normalizeH="0" baseline="0">
                <a:ln>
                  <a:noFill/>
                </a:ln>
                <a:solidFill>
                  <a:srgbClr val="000000"/>
                </a:solidFill>
                <a:effectLst/>
                <a:uFillTx/>
                <a:latin typeface="+mn-lt"/>
                <a:ea typeface="+mn-ea"/>
                <a:cs typeface="+mn-cs"/>
                <a:sym typeface="Arial" panose="020B0604020202020204"/>
              </a:rPr>
              <a:t>x</a:t>
            </a: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a:p>
            <a:pPr marL="0" marR="0" indent="0" algn="l" defTabSz="1007745" rtl="0" fontAlgn="auto" latinLnBrk="0" hangingPunct="0">
              <a:lnSpc>
                <a:spcPct val="100000"/>
              </a:lnSpc>
              <a:spcBef>
                <a:spcPts val="0"/>
              </a:spcBef>
              <a:spcAft>
                <a:spcPts val="0"/>
              </a:spcAft>
              <a:buClrTx/>
              <a:buSzTx/>
              <a:buFontTx/>
              <a:buNone/>
            </a:pPr>
            <a:r>
              <a:rPr kumimoji="0" lang="en-US" altLang="cs-CZ" sz="1400" b="0" i="0" u="none" strike="noStrike" cap="none" spc="0" normalizeH="0" baseline="0">
                <a:ln>
                  <a:noFill/>
                </a:ln>
                <a:solidFill>
                  <a:srgbClr val="000000"/>
                </a:solidFill>
                <a:effectLst/>
                <a:uFillTx/>
                <a:latin typeface="+mn-lt"/>
                <a:ea typeface="+mn-ea"/>
                <a:cs typeface="+mn-cs"/>
                <a:sym typeface="Arial" panose="020B0604020202020204"/>
              </a:rPr>
              <a:t>v</a:t>
            </a:r>
            <a:r>
              <a:rPr kumimoji="0" lang="cs-CZ" altLang="cs-CZ" sz="1400" b="0" i="0" u="none" strike="noStrike" cap="none" spc="0" normalizeH="0" baseline="0">
                <a:ln>
                  <a:noFill/>
                </a:ln>
                <a:solidFill>
                  <a:srgbClr val="000000"/>
                </a:solidFill>
                <a:effectLst/>
                <a:uFillTx/>
                <a:latin typeface="+mn-lt"/>
                <a:ea typeface="+mn-ea"/>
                <a:cs typeface="+mn-cs"/>
                <a:sym typeface="Arial" panose="020B0604020202020204"/>
              </a:rPr>
              <a:t>ypíše vždycky klíče a hodnoty objekty</a:t>
            </a:r>
            <a:endParaRPr kumimoji="0" lang="cs-CZ" altLang="cs-CZ" sz="1400" b="0" i="0" u="none" strike="noStrike" cap="none" spc="0" normalizeH="0" baseline="0">
              <a:ln>
                <a:noFill/>
              </a:ln>
              <a:solidFill>
                <a:srgbClr val="000000"/>
              </a:solidFill>
              <a:effectLst/>
              <a:uFillTx/>
              <a:latin typeface="+mn-lt"/>
              <a:ea typeface="+mn-ea"/>
              <a:cs typeface="+mn-cs"/>
              <a:sym typeface="Arial" panose="020B0604020202020204"/>
            </a:endParaRPr>
          </a:p>
        </p:txBody>
      </p:sp>
      <p:sp>
        <p:nvSpPr>
          <p:cNvPr id="4" name="Text Box 3"/>
          <p:cNvSpPr txBox="1"/>
          <p:nvPr/>
        </p:nvSpPr>
        <p:spPr>
          <a:xfrm>
            <a:off x="319405" y="5062220"/>
            <a:ext cx="9483725"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nemusíme si to pamatovat, stačí na objektu zavolat values, nebo keys a do parametru mu dát samotný objekt, který nás zajímá -&gt; on vrátí samotné hodnoty</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oops - For/Of Loop"/>
          <p:cNvSpPr txBox="1">
            <a:spLocks noGrp="1"/>
          </p:cNvSpPr>
          <p:nvPr>
            <p:ph type="title"/>
          </p:nvPr>
        </p:nvSpPr>
        <p:spPr>
          <a:prstGeom prst="rect">
            <a:avLst/>
          </a:prstGeom>
        </p:spPr>
        <p:txBody>
          <a:bodyPr/>
          <a:lstStyle/>
          <a:p>
            <a:r>
              <a:t>Loops - For/Of Loop</a:t>
            </a:r>
          </a:p>
        </p:txBody>
      </p:sp>
      <p:sp>
        <p:nvSpPr>
          <p:cNvPr id="193" name="loops through the values of an iterable objects…"/>
          <p:cNvSpPr txBox="1">
            <a:spLocks noGrp="1"/>
          </p:cNvSpPr>
          <p:nvPr>
            <p:ph type="body" idx="1"/>
          </p:nvPr>
        </p:nvSpPr>
        <p:spPr>
          <a:prstGeom prst="rect">
            <a:avLst/>
          </a:prstGeom>
        </p:spPr>
        <p:txBody>
          <a:bodyPr/>
          <a:lstStyle/>
          <a:p>
            <a:r>
              <a:t>loops through the values of an iterable objects</a:t>
            </a:r>
          </a:p>
          <a:p>
            <a:pPr marL="899795" lvl="1" indent="-288290">
              <a:buSzPct val="70000"/>
            </a:pPr>
            <a:r>
              <a:t>arrays, strings, maps, etc</a:t>
            </a:r>
          </a:p>
          <a:p>
            <a:pPr marL="899795" lvl="1" indent="-288290">
              <a:buSzPct val="70000"/>
              <a:defRPr b="1"/>
            </a:pPr>
            <a:r>
              <a:t>object is not iterable by default</a:t>
            </a:r>
          </a:p>
        </p:txBody>
      </p:sp>
      <p:pic>
        <p:nvPicPr>
          <p:cNvPr id="194" name="Screenshot 2019-11-05 at 12.22.35.png" descr="Screenshot 2019-11-05 at 12.22.35.png"/>
          <p:cNvPicPr>
            <a:picLocks noChangeAspect="1"/>
          </p:cNvPicPr>
          <p:nvPr/>
        </p:nvPicPr>
        <p:blipFill>
          <a:blip r:embed="rId1"/>
          <a:stretch>
            <a:fillRect/>
          </a:stretch>
        </p:blipFill>
        <p:spPr>
          <a:xfrm>
            <a:off x="585677" y="2949466"/>
            <a:ext cx="5974702" cy="1798308"/>
          </a:xfrm>
          <a:prstGeom prst="rect">
            <a:avLst/>
          </a:prstGeom>
          <a:ln w="12700">
            <a:miter lim="400000"/>
            <a:headEnd/>
            <a:tailEnd/>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Loops - While and Do/While Loop"/>
          <p:cNvSpPr txBox="1">
            <a:spLocks noGrp="1"/>
          </p:cNvSpPr>
          <p:nvPr>
            <p:ph type="title"/>
          </p:nvPr>
        </p:nvSpPr>
        <p:spPr>
          <a:prstGeom prst="rect">
            <a:avLst/>
          </a:prstGeom>
        </p:spPr>
        <p:txBody>
          <a:bodyPr/>
          <a:lstStyle/>
          <a:p>
            <a:r>
              <a:t>Loops - While and Do/While Loop</a:t>
            </a:r>
          </a:p>
        </p:txBody>
      </p:sp>
      <p:sp>
        <p:nvSpPr>
          <p:cNvPr id="197" name="execute a block of code s long as a condition is true"/>
          <p:cNvSpPr txBox="1">
            <a:spLocks noGrp="1"/>
          </p:cNvSpPr>
          <p:nvPr>
            <p:ph type="body" idx="1"/>
          </p:nvPr>
        </p:nvSpPr>
        <p:spPr>
          <a:prstGeom prst="rect">
            <a:avLst/>
          </a:prstGeom>
        </p:spPr>
        <p:txBody>
          <a:bodyPr/>
          <a:lstStyle/>
          <a:p>
            <a:r>
              <a:t>execute a block of code s long as a condition is </a:t>
            </a:r>
            <a:r>
              <a:rPr b="1"/>
              <a:t>true</a:t>
            </a:r>
            <a:endParaRPr b="1"/>
          </a:p>
        </p:txBody>
      </p:sp>
      <p:pic>
        <p:nvPicPr>
          <p:cNvPr id="198" name="Screenshot 2019-11-05 at 12.30.54.png" descr="Screenshot 2019-11-05 at 12.30.54.png"/>
          <p:cNvPicPr>
            <a:picLocks noChangeAspect="1"/>
          </p:cNvPicPr>
          <p:nvPr/>
        </p:nvPicPr>
        <p:blipFill>
          <a:blip r:embed="rId1"/>
          <a:stretch>
            <a:fillRect/>
          </a:stretch>
        </p:blipFill>
        <p:spPr>
          <a:xfrm>
            <a:off x="338912" y="1947360"/>
            <a:ext cx="4584832" cy="3661780"/>
          </a:xfrm>
          <a:prstGeom prst="rect">
            <a:avLst/>
          </a:prstGeom>
          <a:ln w="12700">
            <a:miter lim="400000"/>
            <a:headEnd/>
            <a:tailEnd/>
          </a:ln>
        </p:spPr>
      </p:pic>
      <p:sp>
        <p:nvSpPr>
          <p:cNvPr id="2" name="Text Box 1"/>
          <p:cNvSpPr txBox="1"/>
          <p:nvPr/>
        </p:nvSpPr>
        <p:spPr>
          <a:xfrm>
            <a:off x="5605780" y="1997710"/>
            <a:ext cx="419735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rozdíl nejdřív vyhodnotit a spustit, nebo naopak</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Loops - Break and Continue"/>
          <p:cNvSpPr txBox="1">
            <a:spLocks noGrp="1"/>
          </p:cNvSpPr>
          <p:nvPr>
            <p:ph type="title"/>
          </p:nvPr>
        </p:nvSpPr>
        <p:spPr>
          <a:prstGeom prst="rect">
            <a:avLst/>
          </a:prstGeom>
        </p:spPr>
        <p:txBody>
          <a:bodyPr/>
          <a:lstStyle/>
          <a:p>
            <a:r>
              <a:t>Loops - Break and Continue</a:t>
            </a:r>
          </a:p>
        </p:txBody>
      </p:sp>
      <p:sp>
        <p:nvSpPr>
          <p:cNvPr id="201" name="break is used to end the loop…"/>
          <p:cNvSpPr txBox="1">
            <a:spLocks noGrp="1"/>
          </p:cNvSpPr>
          <p:nvPr>
            <p:ph type="body" idx="1"/>
          </p:nvPr>
        </p:nvSpPr>
        <p:spPr>
          <a:prstGeom prst="rect">
            <a:avLst/>
          </a:prstGeom>
        </p:spPr>
        <p:txBody>
          <a:bodyPr/>
          <a:lstStyle/>
          <a:p>
            <a:r>
              <a:rPr b="1"/>
              <a:t>break</a:t>
            </a:r>
            <a:r>
              <a:t> is used to end the loop</a:t>
            </a:r>
          </a:p>
          <a:p>
            <a:pPr>
              <a:defRPr b="1"/>
            </a:pPr>
            <a:r>
              <a:t>continue </a:t>
            </a:r>
            <a:r>
              <a:rPr b="0"/>
              <a:t>is used to skip one iteration</a:t>
            </a:r>
            <a:endParaRPr b="0"/>
          </a:p>
        </p:txBody>
      </p:sp>
      <p:pic>
        <p:nvPicPr>
          <p:cNvPr id="202" name="Screenshot 2019-11-05 at 12.38.10.png" descr="Screenshot 2019-11-05 at 12.38.10.png"/>
          <p:cNvPicPr>
            <a:picLocks noChangeAspect="1"/>
          </p:cNvPicPr>
          <p:nvPr/>
        </p:nvPicPr>
        <p:blipFill>
          <a:blip r:embed="rId1"/>
          <a:stretch>
            <a:fillRect/>
          </a:stretch>
        </p:blipFill>
        <p:spPr>
          <a:xfrm>
            <a:off x="296471" y="3939598"/>
            <a:ext cx="6476443" cy="1325412"/>
          </a:xfrm>
          <a:prstGeom prst="rect">
            <a:avLst/>
          </a:prstGeom>
          <a:ln w="12700">
            <a:miter lim="400000"/>
            <a:headEnd/>
            <a:tailEnd/>
          </a:ln>
        </p:spPr>
      </p:pic>
      <p:pic>
        <p:nvPicPr>
          <p:cNvPr id="203" name="Screenshot 2019-11-05 at 12.39.16.png" descr="Screenshot 2019-11-05 at 12.39.16.png"/>
          <p:cNvPicPr>
            <a:picLocks noChangeAspect="1"/>
          </p:cNvPicPr>
          <p:nvPr/>
        </p:nvPicPr>
        <p:blipFill>
          <a:blip r:embed="rId2"/>
          <a:stretch>
            <a:fillRect/>
          </a:stretch>
        </p:blipFill>
        <p:spPr>
          <a:xfrm>
            <a:off x="338479" y="2302104"/>
            <a:ext cx="6966599" cy="1179268"/>
          </a:xfrm>
          <a:prstGeom prst="rect">
            <a:avLst/>
          </a:prstGeom>
          <a:ln w="12700">
            <a:miter lim="400000"/>
            <a:headEnd/>
            <a:tailEnd/>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Exercise 1"/>
          <p:cNvSpPr txBox="1">
            <a:spLocks noGrp="1"/>
          </p:cNvSpPr>
          <p:nvPr>
            <p:ph type="title"/>
          </p:nvPr>
        </p:nvSpPr>
        <p:spPr>
          <a:prstGeom prst="rect">
            <a:avLst/>
          </a:prstGeom>
        </p:spPr>
        <p:txBody>
          <a:bodyPr/>
          <a:lstStyle/>
          <a:p>
            <a:r>
              <a:t>Exercise 1</a:t>
            </a:r>
          </a:p>
        </p:txBody>
      </p:sp>
      <p:sp>
        <p:nvSpPr>
          <p:cNvPr id="206" name="1.1: sum of even elements of array…"/>
          <p:cNvSpPr txBox="1">
            <a:spLocks noGrp="1"/>
          </p:cNvSpPr>
          <p:nvPr>
            <p:ph type="body" idx="1"/>
          </p:nvPr>
        </p:nvSpPr>
        <p:spPr>
          <a:prstGeom prst="rect">
            <a:avLst/>
          </a:prstGeom>
        </p:spPr>
        <p:txBody>
          <a:bodyPr/>
          <a:lstStyle/>
          <a:p>
            <a:r>
              <a:t>1.1: sum of even elements of array</a:t>
            </a:r>
          </a:p>
          <a:p>
            <a:r>
              <a:t>1.2: find median in sorted array</a:t>
            </a:r>
          </a:p>
          <a:p>
            <a:r>
              <a:t>1.3: find modus</a:t>
            </a:r>
          </a:p>
          <a:p>
            <a:r>
              <a:t>1.4: unique elements (without set)</a:t>
            </a:r>
          </a:p>
          <a:p>
            <a:r>
              <a:t>1.5: object to string "(key -&gt; value; key -&gt; value)"</a:t>
            </a:r>
          </a:p>
          <a:p>
            <a:pPr marL="899795" lvl="1" indent="-288290">
              <a:buSzPct val="70000"/>
            </a:pPr>
            <a:r>
              <a:t>without nesting, only top level</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tring Methods - Find and Extract"/>
          <p:cNvSpPr txBox="1">
            <a:spLocks noGrp="1"/>
          </p:cNvSpPr>
          <p:nvPr>
            <p:ph type="title"/>
          </p:nvPr>
        </p:nvSpPr>
        <p:spPr>
          <a:prstGeom prst="rect">
            <a:avLst/>
          </a:prstGeom>
        </p:spPr>
        <p:txBody>
          <a:bodyPr/>
          <a:lstStyle/>
          <a:p>
            <a:r>
              <a:t>String Methods - Find and Extract</a:t>
            </a:r>
          </a:p>
        </p:txBody>
      </p:sp>
      <p:pic>
        <p:nvPicPr>
          <p:cNvPr id="209" name="Screenshot 2019-11-05 at 13.03.52.png" descr="Screenshot 2019-11-05 at 13.03.52.png"/>
          <p:cNvPicPr>
            <a:picLocks noChangeAspect="1"/>
          </p:cNvPicPr>
          <p:nvPr/>
        </p:nvPicPr>
        <p:blipFill>
          <a:blip r:embed="rId1"/>
          <a:stretch>
            <a:fillRect/>
          </a:stretch>
        </p:blipFill>
        <p:spPr>
          <a:xfrm>
            <a:off x="290781" y="1445405"/>
            <a:ext cx="9489538" cy="4665690"/>
          </a:xfrm>
          <a:prstGeom prst="rect">
            <a:avLst/>
          </a:prstGeom>
          <a:ln w="12700">
            <a:miter lim="400000"/>
            <a:headEnd/>
            <a:tailEnd/>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tring Methods - Modify and Convert"/>
          <p:cNvSpPr txBox="1">
            <a:spLocks noGrp="1"/>
          </p:cNvSpPr>
          <p:nvPr>
            <p:ph type="title"/>
          </p:nvPr>
        </p:nvSpPr>
        <p:spPr>
          <a:prstGeom prst="rect">
            <a:avLst/>
          </a:prstGeom>
        </p:spPr>
        <p:txBody>
          <a:bodyPr/>
          <a:lstStyle/>
          <a:p>
            <a:r>
              <a:t>String Methods - Modify and Convert</a:t>
            </a:r>
          </a:p>
        </p:txBody>
      </p:sp>
      <p:pic>
        <p:nvPicPr>
          <p:cNvPr id="212" name="Screenshot 2019-11-05 at 13.32.56.png" descr="Screenshot 2019-11-05 at 13.32.56.png"/>
          <p:cNvPicPr>
            <a:picLocks noChangeAspect="1"/>
          </p:cNvPicPr>
          <p:nvPr/>
        </p:nvPicPr>
        <p:blipFill>
          <a:blip r:embed="rId1"/>
          <a:stretch>
            <a:fillRect/>
          </a:stretch>
        </p:blipFill>
        <p:spPr>
          <a:xfrm>
            <a:off x="255737" y="1381414"/>
            <a:ext cx="9702538" cy="4315986"/>
          </a:xfrm>
          <a:prstGeom prst="rect">
            <a:avLst/>
          </a:prstGeom>
          <a:ln w="12700">
            <a:miter lim="400000"/>
            <a:headEnd/>
            <a:tailEnd/>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Exercise 2"/>
          <p:cNvSpPr txBox="1">
            <a:spLocks noGrp="1"/>
          </p:cNvSpPr>
          <p:nvPr>
            <p:ph type="title"/>
          </p:nvPr>
        </p:nvSpPr>
        <p:spPr>
          <a:prstGeom prst="rect">
            <a:avLst/>
          </a:prstGeom>
        </p:spPr>
        <p:txBody>
          <a:bodyPr/>
          <a:lstStyle/>
          <a:p>
            <a:r>
              <a:t>Exercise 2</a:t>
            </a:r>
          </a:p>
        </p:txBody>
      </p:sp>
      <p:sp>
        <p:nvSpPr>
          <p:cNvPr id="215" name="2.1: camelCase to snake_case…"/>
          <p:cNvSpPr txBox="1">
            <a:spLocks noGrp="1"/>
          </p:cNvSpPr>
          <p:nvPr>
            <p:ph type="body" idx="1"/>
          </p:nvPr>
        </p:nvSpPr>
        <p:spPr>
          <a:prstGeom prst="rect">
            <a:avLst/>
          </a:prstGeom>
        </p:spPr>
        <p:txBody>
          <a:bodyPr/>
          <a:lstStyle/>
          <a:p>
            <a:r>
              <a:t>2.1: camelCase to snake_case</a:t>
            </a:r>
          </a:p>
          <a:p>
            <a:pPr marL="899795" lvl="1" indent="-288290">
              <a:buSzPct val="70000"/>
            </a:pPr>
            <a:r>
              <a:t>ignore multiple capital letters in a row</a:t>
            </a:r>
          </a:p>
          <a:p>
            <a:r>
              <a:t>2.2: snake_case to camelCase</a:t>
            </a:r>
          </a:p>
          <a:p>
            <a:r>
              <a:t>2.3: palindrom</a:t>
            </a:r>
          </a:p>
          <a:p>
            <a:r>
              <a:t>2.4: transform CSV</a:t>
            </a:r>
          </a:p>
          <a:p>
            <a:r>
              <a:t>2.5: count of changes "+++-+---++--+-+-++"</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Number Methods"/>
          <p:cNvSpPr txBox="1">
            <a:spLocks noGrp="1"/>
          </p:cNvSpPr>
          <p:nvPr>
            <p:ph type="title"/>
          </p:nvPr>
        </p:nvSpPr>
        <p:spPr>
          <a:prstGeom prst="rect">
            <a:avLst/>
          </a:prstGeom>
        </p:spPr>
        <p:txBody>
          <a:bodyPr/>
          <a:lstStyle/>
          <a:p>
            <a:r>
              <a:t>Number Methods</a:t>
            </a:r>
          </a:p>
        </p:txBody>
      </p:sp>
      <p:pic>
        <p:nvPicPr>
          <p:cNvPr id="218" name="Screenshot 2019-11-05 at 13.51.51.png" descr="Screenshot 2019-11-05 at 13.51.51.png"/>
          <p:cNvPicPr>
            <a:picLocks noChangeAspect="1"/>
          </p:cNvPicPr>
          <p:nvPr/>
        </p:nvPicPr>
        <p:blipFill>
          <a:blip r:embed="rId1"/>
          <a:stretch>
            <a:fillRect/>
          </a:stretch>
        </p:blipFill>
        <p:spPr>
          <a:xfrm>
            <a:off x="323514" y="1317795"/>
            <a:ext cx="7675396" cy="4183385"/>
          </a:xfrm>
          <a:prstGeom prst="rect">
            <a:avLst/>
          </a:prstGeom>
          <a:ln w="12700">
            <a:miter lim="400000"/>
            <a:headEnd/>
            <a:tailEnd/>
          </a:ln>
        </p:spPr>
      </p:pic>
      <p:sp>
        <p:nvSpPr>
          <p:cNvPr id="2" name="Text Box 1"/>
          <p:cNvSpPr txBox="1"/>
          <p:nvPr/>
        </p:nvSpPr>
        <p:spPr>
          <a:xfrm>
            <a:off x="5873750" y="2592070"/>
            <a:ext cx="419735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zaokrouhluje automaticky</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Zástupný symbol pro zápatí 4"/>
          <p:cNvSpPr txBox="1"/>
          <p:nvPr/>
        </p:nvSpPr>
        <p:spPr>
          <a:xfrm>
            <a:off x="6452377" y="7317148"/>
            <a:ext cx="3192199" cy="211769"/>
          </a:xfrm>
          <a:prstGeom prst="rect">
            <a:avLst/>
          </a:prstGeom>
          <a:ln w="12700">
            <a:miter lim="400000"/>
          </a:ln>
        </p:spPr>
        <p:txBody>
          <a:bodyPr lIns="50396" tIns="50396" rIns="50396" bIns="50396" anchor="ctr">
            <a:spAutoFit/>
          </a:bodyPr>
          <a:lstStyle>
            <a:lvl1pPr algn="r">
              <a:defRPr sz="800">
                <a:solidFill>
                  <a:srgbClr val="808080"/>
                </a:solidFill>
              </a:defRPr>
            </a:lvl1pPr>
          </a:lstStyle>
          <a:p>
            <a:r>
              <a:t>Copyright © 2016 Unicorn Top Gun Academy</a:t>
            </a:r>
          </a:p>
        </p:txBody>
      </p:sp>
      <p:sp>
        <p:nvSpPr>
          <p:cNvPr id="111" name="Nadpis 6"/>
          <p:cNvSpPr txBox="1">
            <a:spLocks noGrp="1"/>
          </p:cNvSpPr>
          <p:nvPr>
            <p:ph type="title"/>
          </p:nvPr>
        </p:nvSpPr>
        <p:spPr>
          <a:xfrm>
            <a:off x="277812" y="288171"/>
            <a:ext cx="9525001" cy="756157"/>
          </a:xfrm>
          <a:prstGeom prst="rect">
            <a:avLst/>
          </a:prstGeom>
        </p:spPr>
        <p:txBody>
          <a:bodyPr/>
          <a:lstStyle/>
          <a:p>
            <a:r>
              <a:t>Agenda</a:t>
            </a:r>
          </a:p>
        </p:txBody>
      </p:sp>
      <p:sp>
        <p:nvSpPr>
          <p:cNvPr id="112" name="Zástupný symbol pro obsah 7"/>
          <p:cNvSpPr txBox="1">
            <a:spLocks noGrp="1"/>
          </p:cNvSpPr>
          <p:nvPr>
            <p:ph type="body" idx="1"/>
          </p:nvPr>
        </p:nvSpPr>
        <p:spPr>
          <a:xfrm>
            <a:off x="277812" y="1195825"/>
            <a:ext cx="9525001" cy="5825168"/>
          </a:xfrm>
          <a:prstGeom prst="rect">
            <a:avLst/>
          </a:prstGeom>
        </p:spPr>
        <p:txBody>
          <a:bodyPr/>
          <a:lstStyle/>
          <a:p>
            <a:r>
              <a:t>JavaScript</a:t>
            </a:r>
          </a:p>
          <a:p>
            <a:pPr marL="899795" lvl="1" indent="-288290">
              <a:buSzPct val="70000"/>
            </a:pPr>
            <a:r>
              <a:t>types</a:t>
            </a:r>
          </a:p>
          <a:p>
            <a:pPr marL="899795" lvl="1" indent="-288290">
              <a:buSzPct val="70000"/>
            </a:pPr>
            <a:r>
              <a:t>loops</a:t>
            </a:r>
          </a:p>
          <a:p>
            <a:pPr marL="899795" lvl="1" indent="-288290">
              <a:buSzPct val="70000"/>
            </a:pPr>
            <a:r>
              <a:t>collections</a:t>
            </a:r>
          </a:p>
        </p:txBody>
      </p:sp>
      <p:sp>
        <p:nvSpPr>
          <p:cNvPr id="113" name="Zástupný symbol pro číslo snímku 5"/>
          <p:cNvSpPr txBox="1">
            <a:spLocks noGrp="1"/>
          </p:cNvSpPr>
          <p:nvPr>
            <p:ph type="sldNum" sz="quarter" idx="4294967295"/>
          </p:nvPr>
        </p:nvSpPr>
        <p:spPr>
          <a:xfrm>
            <a:off x="9850304" y="7294735"/>
            <a:ext cx="191187" cy="248622"/>
          </a:xfrm>
          <a:prstGeom prst="rect">
            <a:avLst/>
          </a:prstGeom>
        </p:spPr>
        <p:txBody>
          <a:bodyPr/>
          <a:lstStyle/>
          <a:p>
            <a:fld id="{86CB4B4D-7CA3-9044-876B-883B54F8677D}" type="slidenum">
              <a:rPr/>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Function"/>
          <p:cNvSpPr txBox="1">
            <a:spLocks noGrp="1"/>
          </p:cNvSpPr>
          <p:nvPr>
            <p:ph type="title"/>
          </p:nvPr>
        </p:nvSpPr>
        <p:spPr>
          <a:prstGeom prst="rect">
            <a:avLst/>
          </a:prstGeom>
        </p:spPr>
        <p:txBody>
          <a:bodyPr/>
          <a:lstStyle/>
          <a:p>
            <a:r>
              <a:t>Function</a:t>
            </a:r>
          </a:p>
        </p:txBody>
      </p:sp>
      <p:sp>
        <p:nvSpPr>
          <p:cNvPr id="221" name="function declaration or expressions…"/>
          <p:cNvSpPr txBox="1">
            <a:spLocks noGrp="1"/>
          </p:cNvSpPr>
          <p:nvPr>
            <p:ph type="body" idx="1"/>
          </p:nvPr>
        </p:nvSpPr>
        <p:spPr>
          <a:prstGeom prst="rect">
            <a:avLst/>
          </a:prstGeom>
        </p:spPr>
        <p:txBody>
          <a:bodyPr/>
          <a:lstStyle/>
          <a:p>
            <a:r>
              <a:t>function declaration or expressions</a:t>
            </a:r>
          </a:p>
          <a:p>
            <a:r>
              <a:t>arrow function</a:t>
            </a:r>
          </a:p>
        </p:txBody>
      </p:sp>
      <p:pic>
        <p:nvPicPr>
          <p:cNvPr id="222" name="Screenshot 2019-11-06 at 11.28.33.png" descr="Screenshot 2019-11-06 at 11.28.33.png"/>
          <p:cNvPicPr>
            <a:picLocks noChangeAspect="1"/>
          </p:cNvPicPr>
          <p:nvPr/>
        </p:nvPicPr>
        <p:blipFill>
          <a:blip r:embed="rId1"/>
          <a:stretch>
            <a:fillRect/>
          </a:stretch>
        </p:blipFill>
        <p:spPr>
          <a:xfrm>
            <a:off x="475486" y="2154916"/>
            <a:ext cx="5787475" cy="4835003"/>
          </a:xfrm>
          <a:prstGeom prst="rect">
            <a:avLst/>
          </a:prstGeom>
          <a:ln w="12700">
            <a:miter lim="400000"/>
            <a:headEnd/>
            <a:tailEnd/>
          </a:ln>
        </p:spPr>
      </p:pic>
      <p:sp>
        <p:nvSpPr>
          <p:cNvPr id="2" name="Text Box 1"/>
          <p:cNvSpPr txBox="1"/>
          <p:nvPr/>
        </p:nvSpPr>
        <p:spPr>
          <a:xfrm>
            <a:off x="5605780" y="3233420"/>
            <a:ext cx="419735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stejný zápis, jenom v proměnné</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
        <p:nvSpPr>
          <p:cNvPr id="3" name="Text Box 2"/>
          <p:cNvSpPr txBox="1"/>
          <p:nvPr/>
        </p:nvSpPr>
        <p:spPr>
          <a:xfrm>
            <a:off x="5120005" y="4059555"/>
            <a:ext cx="419735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když přijde 3 parametr, tak se defaultní hodnota přepíše</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Array"/>
          <p:cNvSpPr txBox="1">
            <a:spLocks noGrp="1"/>
          </p:cNvSpPr>
          <p:nvPr>
            <p:ph type="title"/>
          </p:nvPr>
        </p:nvSpPr>
        <p:spPr>
          <a:prstGeom prst="rect">
            <a:avLst/>
          </a:prstGeom>
        </p:spPr>
        <p:txBody>
          <a:bodyPr/>
          <a:lstStyle/>
          <a:p>
            <a:r>
              <a:t>Array</a:t>
            </a:r>
          </a:p>
        </p:txBody>
      </p:sp>
      <p:pic>
        <p:nvPicPr>
          <p:cNvPr id="226" name="Screenshot 2019-11-05 at 14.23.10.png" descr="Screenshot 2019-11-05 at 14.23.10.png"/>
          <p:cNvPicPr>
            <a:picLocks noChangeAspect="1"/>
          </p:cNvPicPr>
          <p:nvPr/>
        </p:nvPicPr>
        <p:blipFill>
          <a:blip r:embed="rId1"/>
          <a:stretch>
            <a:fillRect/>
          </a:stretch>
        </p:blipFill>
        <p:spPr>
          <a:xfrm>
            <a:off x="291647" y="1157375"/>
            <a:ext cx="8696817" cy="5902068"/>
          </a:xfrm>
          <a:prstGeom prst="rect">
            <a:avLst/>
          </a:prstGeom>
          <a:ln w="12700">
            <a:miter lim="400000"/>
            <a:headEnd/>
            <a:tailEnd/>
          </a:ln>
        </p:spPr>
      </p:pic>
      <p:sp>
        <p:nvSpPr>
          <p:cNvPr id="2" name="Text Box 1"/>
          <p:cNvSpPr txBox="1"/>
          <p:nvPr/>
        </p:nvSpPr>
        <p:spPr>
          <a:xfrm>
            <a:off x="5815965" y="5522595"/>
            <a:ext cx="419735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vloží na první pozici</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Array"/>
          <p:cNvSpPr txBox="1">
            <a:spLocks noGrp="1"/>
          </p:cNvSpPr>
          <p:nvPr>
            <p:ph type="title"/>
          </p:nvPr>
        </p:nvSpPr>
        <p:spPr>
          <a:prstGeom prst="rect">
            <a:avLst/>
          </a:prstGeom>
        </p:spPr>
        <p:txBody>
          <a:bodyPr/>
          <a:lstStyle/>
          <a:p>
            <a:r>
              <a:t>Array</a:t>
            </a:r>
          </a:p>
        </p:txBody>
      </p:sp>
      <p:pic>
        <p:nvPicPr>
          <p:cNvPr id="229" name="Screenshot 2019-11-05 at 15.31.37.png" descr="Screenshot 2019-11-05 at 15.31.37.png"/>
          <p:cNvPicPr>
            <a:picLocks noChangeAspect="1"/>
          </p:cNvPicPr>
          <p:nvPr/>
        </p:nvPicPr>
        <p:blipFill>
          <a:blip r:embed="rId1"/>
          <a:stretch>
            <a:fillRect/>
          </a:stretch>
        </p:blipFill>
        <p:spPr>
          <a:xfrm>
            <a:off x="327501" y="1170837"/>
            <a:ext cx="9416098" cy="4960087"/>
          </a:xfrm>
          <a:prstGeom prst="rect">
            <a:avLst/>
          </a:prstGeom>
          <a:ln w="12700">
            <a:miter lim="400000"/>
            <a:headEnd/>
            <a:tailEnd/>
          </a:ln>
        </p:spPr>
      </p:pic>
      <p:sp>
        <p:nvSpPr>
          <p:cNvPr id="2" name="Text Box 1"/>
          <p:cNvSpPr txBox="1"/>
          <p:nvPr/>
        </p:nvSpPr>
        <p:spPr>
          <a:xfrm>
            <a:off x="4696460" y="443230"/>
            <a:ext cx="5201920" cy="9518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vloží za petera boba a brona, v případě odstranění nebudou díry ani undefined</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druhý parametr odstraní daný počet elementů za ním (z původního)</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
        <p:nvSpPr>
          <p:cNvPr id="3" name="Text Box 2"/>
          <p:cNvSpPr txBox="1"/>
          <p:nvPr/>
        </p:nvSpPr>
        <p:spPr>
          <a:xfrm>
            <a:off x="5198745" y="4104640"/>
            <a:ext cx="419735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bacha, ve výchozím řadí vždy podle abecedy</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
        <p:nvSpPr>
          <p:cNvPr id="4" name="Text Box 3"/>
          <p:cNvSpPr txBox="1"/>
          <p:nvPr/>
        </p:nvSpPr>
        <p:spPr>
          <a:xfrm>
            <a:off x="5116830" y="6130925"/>
            <a:ext cx="419735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pokud je kladný, prohazuje, nula a mínus nechá</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Array ES5/6 new features"/>
          <p:cNvSpPr txBox="1">
            <a:spLocks noGrp="1"/>
          </p:cNvSpPr>
          <p:nvPr>
            <p:ph type="title"/>
          </p:nvPr>
        </p:nvSpPr>
        <p:spPr>
          <a:prstGeom prst="rect">
            <a:avLst/>
          </a:prstGeom>
        </p:spPr>
        <p:txBody>
          <a:bodyPr/>
          <a:lstStyle/>
          <a:p>
            <a:r>
              <a:t>Array ES5/6 new features</a:t>
            </a:r>
          </a:p>
        </p:txBody>
      </p:sp>
      <p:sp>
        <p:nvSpPr>
          <p:cNvPr id="232" name="Array.map"/>
          <p:cNvSpPr txBox="1">
            <a:spLocks noGrp="1"/>
          </p:cNvSpPr>
          <p:nvPr>
            <p:ph type="body" idx="1"/>
          </p:nvPr>
        </p:nvSpPr>
        <p:spPr>
          <a:prstGeom prst="rect">
            <a:avLst/>
          </a:prstGeom>
        </p:spPr>
        <p:txBody>
          <a:bodyPr/>
          <a:lstStyle/>
          <a:p>
            <a:r>
              <a:t>Array.map</a:t>
            </a:r>
          </a:p>
        </p:txBody>
      </p:sp>
      <p:pic>
        <p:nvPicPr>
          <p:cNvPr id="233" name="Screenshot 2019-11-05 at 19.11.20.png" descr="Screenshot 2019-11-05 at 19.11.20.png"/>
          <p:cNvPicPr>
            <a:picLocks noChangeAspect="1"/>
          </p:cNvPicPr>
          <p:nvPr/>
        </p:nvPicPr>
        <p:blipFill>
          <a:blip r:embed="rId1"/>
          <a:stretch>
            <a:fillRect/>
          </a:stretch>
        </p:blipFill>
        <p:spPr>
          <a:xfrm>
            <a:off x="467084" y="1865123"/>
            <a:ext cx="6984260" cy="3826254"/>
          </a:xfrm>
          <a:prstGeom prst="rect">
            <a:avLst/>
          </a:prstGeom>
          <a:ln w="12700">
            <a:miter lim="400000"/>
            <a:headEnd/>
            <a:tailEnd/>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Array ES5/6 new features"/>
          <p:cNvSpPr txBox="1">
            <a:spLocks noGrp="1"/>
          </p:cNvSpPr>
          <p:nvPr>
            <p:ph type="title"/>
          </p:nvPr>
        </p:nvSpPr>
        <p:spPr>
          <a:prstGeom prst="rect">
            <a:avLst/>
          </a:prstGeom>
        </p:spPr>
        <p:txBody>
          <a:bodyPr/>
          <a:lstStyle/>
          <a:p>
            <a:r>
              <a:t>Array ES5/6 new features</a:t>
            </a:r>
          </a:p>
        </p:txBody>
      </p:sp>
      <p:sp>
        <p:nvSpPr>
          <p:cNvPr id="236" name="Array.filter…"/>
          <p:cNvSpPr txBox="1">
            <a:spLocks noGrp="1"/>
          </p:cNvSpPr>
          <p:nvPr>
            <p:ph type="body" idx="1"/>
          </p:nvPr>
        </p:nvSpPr>
        <p:spPr>
          <a:prstGeom prst="rect">
            <a:avLst/>
          </a:prstGeom>
        </p:spPr>
        <p:txBody>
          <a:bodyPr/>
          <a:lstStyle/>
          <a:p>
            <a:r>
              <a:t>Array.filter</a:t>
            </a:r>
            <a:br/>
            <a:br/>
            <a:br/>
            <a:br/>
            <a:br/>
            <a:br/>
            <a:br/>
          </a:p>
          <a:p>
            <a:r>
              <a:t>Array.reduce</a:t>
            </a:r>
          </a:p>
        </p:txBody>
      </p:sp>
      <p:pic>
        <p:nvPicPr>
          <p:cNvPr id="237" name="Screenshot 2019-11-05 at 19.15.47.png" descr="Screenshot 2019-11-05 at 19.15.47.png"/>
          <p:cNvPicPr>
            <a:picLocks noChangeAspect="1"/>
          </p:cNvPicPr>
          <p:nvPr/>
        </p:nvPicPr>
        <p:blipFill>
          <a:blip r:embed="rId1"/>
          <a:stretch>
            <a:fillRect/>
          </a:stretch>
        </p:blipFill>
        <p:spPr>
          <a:xfrm>
            <a:off x="642476" y="1773371"/>
            <a:ext cx="5673928" cy="2069800"/>
          </a:xfrm>
          <a:prstGeom prst="rect">
            <a:avLst/>
          </a:prstGeom>
          <a:ln w="12700">
            <a:miter lim="400000"/>
            <a:headEnd/>
            <a:tailEnd/>
          </a:ln>
        </p:spPr>
      </p:pic>
      <p:pic>
        <p:nvPicPr>
          <p:cNvPr id="238" name="Screenshot 2019-11-05 at 19.18.49.png" descr="Screenshot 2019-11-05 at 19.18.49.png"/>
          <p:cNvPicPr>
            <a:picLocks noChangeAspect="1"/>
          </p:cNvPicPr>
          <p:nvPr/>
        </p:nvPicPr>
        <p:blipFill>
          <a:blip r:embed="rId2"/>
          <a:stretch>
            <a:fillRect/>
          </a:stretch>
        </p:blipFill>
        <p:spPr>
          <a:xfrm>
            <a:off x="636273" y="4776522"/>
            <a:ext cx="6612431" cy="1410380"/>
          </a:xfrm>
          <a:prstGeom prst="rect">
            <a:avLst/>
          </a:prstGeom>
          <a:ln w="12700">
            <a:miter lim="400000"/>
            <a:headEnd/>
            <a:tailEnd/>
          </a:ln>
        </p:spPr>
      </p:pic>
      <p:sp>
        <p:nvSpPr>
          <p:cNvPr id="2" name="Text Box 1"/>
          <p:cNvSpPr txBox="1"/>
          <p:nvPr/>
        </p:nvSpPr>
        <p:spPr>
          <a:xfrm>
            <a:off x="5605780" y="2294890"/>
            <a:ext cx="419735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vyfiltruje odnoty na zakladě podmínky</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
        <p:nvSpPr>
          <p:cNvPr id="3" name="Text Box 2"/>
          <p:cNvSpPr txBox="1"/>
          <p:nvPr/>
        </p:nvSpPr>
        <p:spPr>
          <a:xfrm>
            <a:off x="4848860" y="5450840"/>
            <a:ext cx="4197350" cy="1167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výsledek je operace nad všema položkama</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nová hodnota vychází z předcházející</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tohle posčítá všechny hodnoty</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reduce - protože zredukuje počet hodnot podle nějaký akumulační funkce</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Array ES5/6 new features"/>
          <p:cNvSpPr txBox="1">
            <a:spLocks noGrp="1"/>
          </p:cNvSpPr>
          <p:nvPr>
            <p:ph type="title"/>
          </p:nvPr>
        </p:nvSpPr>
        <p:spPr>
          <a:prstGeom prst="rect">
            <a:avLst/>
          </a:prstGeom>
        </p:spPr>
        <p:txBody>
          <a:bodyPr/>
          <a:lstStyle/>
          <a:p>
            <a:r>
              <a:t>Array ES5/6 new features</a:t>
            </a:r>
          </a:p>
        </p:txBody>
      </p:sp>
      <p:sp>
        <p:nvSpPr>
          <p:cNvPr id="241" name="Array.every…"/>
          <p:cNvSpPr txBox="1">
            <a:spLocks noGrp="1"/>
          </p:cNvSpPr>
          <p:nvPr>
            <p:ph type="body" idx="1"/>
          </p:nvPr>
        </p:nvSpPr>
        <p:spPr>
          <a:prstGeom prst="rect">
            <a:avLst/>
          </a:prstGeom>
        </p:spPr>
        <p:txBody>
          <a:bodyPr/>
          <a:lstStyle/>
          <a:p>
            <a:r>
              <a:t>Array.every</a:t>
            </a:r>
            <a:br/>
            <a:br/>
            <a:br/>
            <a:br/>
            <a:br/>
            <a:br/>
            <a:br/>
          </a:p>
          <a:p>
            <a:r>
              <a:t>Array.some</a:t>
            </a:r>
          </a:p>
        </p:txBody>
      </p:sp>
      <p:pic>
        <p:nvPicPr>
          <p:cNvPr id="242" name="Screenshot 2019-11-05 at 19.21.21.png" descr="Screenshot 2019-11-05 at 19.21.21.png"/>
          <p:cNvPicPr>
            <a:picLocks noChangeAspect="1"/>
          </p:cNvPicPr>
          <p:nvPr/>
        </p:nvPicPr>
        <p:blipFill>
          <a:blip r:embed="rId1"/>
          <a:stretch>
            <a:fillRect/>
          </a:stretch>
        </p:blipFill>
        <p:spPr>
          <a:xfrm>
            <a:off x="685997" y="1849046"/>
            <a:ext cx="7099301" cy="2070101"/>
          </a:xfrm>
          <a:prstGeom prst="rect">
            <a:avLst/>
          </a:prstGeom>
          <a:ln w="12700">
            <a:miter lim="400000"/>
            <a:headEnd/>
            <a:tailEnd/>
          </a:ln>
        </p:spPr>
      </p:pic>
      <p:pic>
        <p:nvPicPr>
          <p:cNvPr id="243" name="Screenshot 2019-11-05 at 19.22.55.png" descr="Screenshot 2019-11-05 at 19.22.55.png"/>
          <p:cNvPicPr>
            <a:picLocks noChangeAspect="1"/>
          </p:cNvPicPr>
          <p:nvPr/>
        </p:nvPicPr>
        <p:blipFill>
          <a:blip r:embed="rId2"/>
          <a:stretch>
            <a:fillRect/>
          </a:stretch>
        </p:blipFill>
        <p:spPr>
          <a:xfrm>
            <a:off x="724097" y="4723864"/>
            <a:ext cx="6631755" cy="1930765"/>
          </a:xfrm>
          <a:prstGeom prst="rect">
            <a:avLst/>
          </a:prstGeom>
          <a:ln w="12700">
            <a:miter lim="400000"/>
            <a:headEnd/>
            <a:tailEnd/>
          </a:ln>
        </p:spPr>
      </p:pic>
      <p:sp>
        <p:nvSpPr>
          <p:cNvPr id="2" name="Text Box 1"/>
          <p:cNvSpPr txBox="1"/>
          <p:nvPr/>
        </p:nvSpPr>
        <p:spPr>
          <a:xfrm>
            <a:off x="4983480" y="2525395"/>
            <a:ext cx="419735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zkontroluje, že všechny hodnoty splňují danou podmínku</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
        <p:nvSpPr>
          <p:cNvPr id="3" name="Text Box 2"/>
          <p:cNvSpPr txBox="1"/>
          <p:nvPr/>
        </p:nvSpPr>
        <p:spPr>
          <a:xfrm>
            <a:off x="4848860" y="5379085"/>
            <a:ext cx="419735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zjistí, alespoň jednu. Pokud alespoň jedna, přeruší a vrátí</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Array ES5/6 new features"/>
          <p:cNvSpPr txBox="1">
            <a:spLocks noGrp="1"/>
          </p:cNvSpPr>
          <p:nvPr>
            <p:ph type="title"/>
          </p:nvPr>
        </p:nvSpPr>
        <p:spPr>
          <a:prstGeom prst="rect">
            <a:avLst/>
          </a:prstGeom>
        </p:spPr>
        <p:txBody>
          <a:bodyPr/>
          <a:lstStyle/>
          <a:p>
            <a:r>
              <a:t>Array ES5/6 new features</a:t>
            </a:r>
          </a:p>
        </p:txBody>
      </p:sp>
      <p:sp>
        <p:nvSpPr>
          <p:cNvPr id="246" name="Array.find…"/>
          <p:cNvSpPr txBox="1">
            <a:spLocks noGrp="1"/>
          </p:cNvSpPr>
          <p:nvPr>
            <p:ph type="body" idx="1"/>
          </p:nvPr>
        </p:nvSpPr>
        <p:spPr>
          <a:prstGeom prst="rect">
            <a:avLst/>
          </a:prstGeom>
        </p:spPr>
        <p:txBody>
          <a:bodyPr/>
          <a:lstStyle/>
          <a:p>
            <a:r>
              <a:t>Array.find</a:t>
            </a:r>
            <a:br/>
            <a:br/>
            <a:br/>
            <a:br/>
            <a:br/>
            <a:br/>
            <a:br/>
          </a:p>
          <a:p>
            <a:r>
              <a:t>Array.findIndex</a:t>
            </a:r>
          </a:p>
        </p:txBody>
      </p:sp>
      <p:pic>
        <p:nvPicPr>
          <p:cNvPr id="247" name="Screenshot 2019-11-06 at 11.11.16.png" descr="Screenshot 2019-11-06 at 11.11.16.png"/>
          <p:cNvPicPr>
            <a:picLocks noChangeAspect="1"/>
          </p:cNvPicPr>
          <p:nvPr/>
        </p:nvPicPr>
        <p:blipFill>
          <a:blip r:embed="rId1"/>
          <a:stretch>
            <a:fillRect/>
          </a:stretch>
        </p:blipFill>
        <p:spPr>
          <a:xfrm>
            <a:off x="647536" y="1837278"/>
            <a:ext cx="7431576" cy="1657181"/>
          </a:xfrm>
          <a:prstGeom prst="rect">
            <a:avLst/>
          </a:prstGeom>
          <a:ln w="12700">
            <a:miter lim="400000"/>
            <a:headEnd/>
            <a:tailEnd/>
          </a:ln>
        </p:spPr>
      </p:pic>
      <p:pic>
        <p:nvPicPr>
          <p:cNvPr id="248" name="Screenshot 2019-11-06 at 11.15.03.png" descr="Screenshot 2019-11-06 at 11.15.03.png"/>
          <p:cNvPicPr>
            <a:picLocks noChangeAspect="1"/>
          </p:cNvPicPr>
          <p:nvPr/>
        </p:nvPicPr>
        <p:blipFill>
          <a:blip r:embed="rId2"/>
          <a:stretch>
            <a:fillRect/>
          </a:stretch>
        </p:blipFill>
        <p:spPr>
          <a:xfrm>
            <a:off x="547953" y="4843173"/>
            <a:ext cx="8975194" cy="1298939"/>
          </a:xfrm>
          <a:prstGeom prst="rect">
            <a:avLst/>
          </a:prstGeom>
          <a:ln w="12700">
            <a:miter lim="400000"/>
            <a:headEnd/>
            <a:tailEnd/>
          </a:ln>
        </p:spPr>
      </p:pic>
      <p:sp>
        <p:nvSpPr>
          <p:cNvPr id="2" name="Text Box 1"/>
          <p:cNvSpPr txBox="1"/>
          <p:nvPr/>
        </p:nvSpPr>
        <p:spPr>
          <a:xfrm>
            <a:off x="5325745" y="2428875"/>
            <a:ext cx="419735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najdi prvni hodnotu, která má...</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
        <p:nvSpPr>
          <p:cNvPr id="3" name="Text Box 2"/>
          <p:cNvSpPr txBox="1"/>
          <p:nvPr/>
        </p:nvSpPr>
        <p:spPr>
          <a:xfrm>
            <a:off x="5193665" y="5337810"/>
            <a:ext cx="419735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vrátí hodnotu na daném indexu, která plní podmínku, pouze první</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Exercise 3"/>
          <p:cNvSpPr txBox="1">
            <a:spLocks noGrp="1"/>
          </p:cNvSpPr>
          <p:nvPr>
            <p:ph type="title"/>
          </p:nvPr>
        </p:nvSpPr>
        <p:spPr>
          <a:prstGeom prst="rect">
            <a:avLst/>
          </a:prstGeom>
        </p:spPr>
        <p:txBody>
          <a:bodyPr/>
          <a:lstStyle/>
          <a:p>
            <a:r>
              <a:t>Exercise 3</a:t>
            </a:r>
          </a:p>
        </p:txBody>
      </p:sp>
      <p:sp>
        <p:nvSpPr>
          <p:cNvPr id="251" name="3.1: sort array descending using compare func…"/>
          <p:cNvSpPr txBox="1">
            <a:spLocks noGrp="1"/>
          </p:cNvSpPr>
          <p:nvPr>
            <p:ph type="body" idx="1"/>
          </p:nvPr>
        </p:nvSpPr>
        <p:spPr>
          <a:prstGeom prst="rect">
            <a:avLst/>
          </a:prstGeom>
        </p:spPr>
        <p:txBody>
          <a:bodyPr/>
          <a:lstStyle/>
          <a:p>
            <a:r>
              <a:t>3.1: sort array descending using compare func</a:t>
            </a:r>
          </a:p>
          <a:p>
            <a:r>
              <a:t>3.2: create function foo that accepts 3 functions and 1 number as params</a:t>
            </a:r>
          </a:p>
          <a:p>
            <a:pPr marL="899795" lvl="1" indent="-288290">
              <a:buSzPct val="70000"/>
            </a:pPr>
            <a:r>
              <a:t>each of these functions accept 1 param - number and return another number</a:t>
            </a:r>
          </a:p>
          <a:p>
            <a:pPr marL="899795" lvl="1" indent="-288290">
              <a:buSzPct val="70000"/>
            </a:pPr>
            <a:r>
              <a:t>default value for that number is 42</a:t>
            </a:r>
          </a:p>
          <a:p>
            <a:pPr marL="899795" lvl="1" indent="-288290">
              <a:buSzPct val="70000"/>
            </a:pPr>
            <a:r>
              <a:t>function foo return largest result from one of these functions</a:t>
            </a:r>
          </a:p>
          <a:p>
            <a:r>
              <a:t>3.3: find oldest person in array of objects using array.reduce</a:t>
            </a:r>
          </a:p>
          <a:p>
            <a:r>
              <a:t>3.4: add luckyNumber to each person in array using array.map</a:t>
            </a:r>
          </a:p>
          <a:p>
            <a:pPr marL="899795" lvl="1" indent="-288290">
              <a:buSzPct val="70000"/>
            </a:pPr>
            <a:r>
              <a:t>luckyNumber is equal to total length of their full name </a:t>
            </a:r>
            <a:br/>
            <a:r>
              <a:t>(with space)</a:t>
            </a:r>
          </a:p>
          <a:p>
            <a:r>
              <a:t>3.5: function returning Nth smallest element</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Object"/>
          <p:cNvSpPr txBox="1">
            <a:spLocks noGrp="1"/>
          </p:cNvSpPr>
          <p:nvPr>
            <p:ph type="title"/>
          </p:nvPr>
        </p:nvSpPr>
        <p:spPr>
          <a:prstGeom prst="rect">
            <a:avLst/>
          </a:prstGeom>
        </p:spPr>
        <p:txBody>
          <a:bodyPr/>
          <a:lstStyle/>
          <a:p>
            <a:r>
              <a:t>Object</a:t>
            </a:r>
          </a:p>
        </p:txBody>
      </p:sp>
      <p:sp>
        <p:nvSpPr>
          <p:cNvPr id="254" name="in JS almost everything is an object…"/>
          <p:cNvSpPr txBox="1">
            <a:spLocks noGrp="1"/>
          </p:cNvSpPr>
          <p:nvPr>
            <p:ph type="body" idx="1"/>
          </p:nvPr>
        </p:nvSpPr>
        <p:spPr>
          <a:prstGeom prst="rect">
            <a:avLst/>
          </a:prstGeom>
        </p:spPr>
        <p:txBody>
          <a:bodyPr/>
          <a:lstStyle/>
          <a:p>
            <a:r>
              <a:t>in JS almost everything is an object</a:t>
            </a:r>
          </a:p>
          <a:p>
            <a:r>
              <a:t>primitive values are immutable - objects are mutable</a:t>
            </a:r>
          </a:p>
        </p:txBody>
      </p:sp>
      <p:pic>
        <p:nvPicPr>
          <p:cNvPr id="255" name="Screenshot 2019-11-05 at 16.04.46.png" descr="Screenshot 2019-11-05 at 16.04.46.png"/>
          <p:cNvPicPr>
            <a:picLocks noChangeAspect="1"/>
          </p:cNvPicPr>
          <p:nvPr/>
        </p:nvPicPr>
        <p:blipFill>
          <a:blip r:embed="rId1"/>
          <a:stretch>
            <a:fillRect/>
          </a:stretch>
        </p:blipFill>
        <p:spPr>
          <a:xfrm>
            <a:off x="236509" y="2188597"/>
            <a:ext cx="4798096" cy="3485797"/>
          </a:xfrm>
          <a:prstGeom prst="rect">
            <a:avLst/>
          </a:prstGeom>
          <a:ln w="12700">
            <a:miter lim="400000"/>
            <a:headEnd/>
            <a:tailEnd/>
          </a:ln>
        </p:spPr>
      </p:pic>
      <p:pic>
        <p:nvPicPr>
          <p:cNvPr id="256" name="Screenshot 2019-11-05 at 16.04.59.png" descr="Screenshot 2019-11-05 at 16.04.59.png"/>
          <p:cNvPicPr>
            <a:picLocks noChangeAspect="1"/>
          </p:cNvPicPr>
          <p:nvPr/>
        </p:nvPicPr>
        <p:blipFill>
          <a:blip r:embed="rId2"/>
          <a:stretch>
            <a:fillRect/>
          </a:stretch>
        </p:blipFill>
        <p:spPr>
          <a:xfrm>
            <a:off x="5134655" y="2166889"/>
            <a:ext cx="4611251" cy="5211532"/>
          </a:xfrm>
          <a:prstGeom prst="rect">
            <a:avLst/>
          </a:prstGeom>
          <a:ln w="12700">
            <a:miter lim="400000"/>
            <a:headEnd/>
            <a:tailEnd/>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Exercise 4"/>
          <p:cNvSpPr txBox="1">
            <a:spLocks noGrp="1"/>
          </p:cNvSpPr>
          <p:nvPr>
            <p:ph type="title"/>
          </p:nvPr>
        </p:nvSpPr>
        <p:spPr>
          <a:prstGeom prst="rect">
            <a:avLst/>
          </a:prstGeom>
        </p:spPr>
        <p:txBody>
          <a:bodyPr/>
          <a:lstStyle/>
          <a:p>
            <a:r>
              <a:t>Exercise 4</a:t>
            </a:r>
          </a:p>
        </p:txBody>
      </p:sp>
      <p:sp>
        <p:nvSpPr>
          <p:cNvPr id="259" name="4.1: get count of values with data type number (top level only)…"/>
          <p:cNvSpPr txBox="1">
            <a:spLocks noGrp="1"/>
          </p:cNvSpPr>
          <p:nvPr>
            <p:ph type="body" idx="1"/>
          </p:nvPr>
        </p:nvSpPr>
        <p:spPr>
          <a:prstGeom prst="rect">
            <a:avLst/>
          </a:prstGeom>
        </p:spPr>
        <p:txBody>
          <a:bodyPr/>
          <a:lstStyle/>
          <a:p>
            <a:r>
              <a:t>4.1: get count of values with data type number (top level only)</a:t>
            </a:r>
          </a:p>
          <a:p>
            <a:r>
              <a:t>4.2: add setter which also store previous values on the object</a:t>
            </a:r>
          </a:p>
          <a:p>
            <a:r>
              <a:t>4.3: remove all private properties (starts with _) from the object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reparing development environment"/>
          <p:cNvSpPr txBox="1">
            <a:spLocks noGrp="1"/>
          </p:cNvSpPr>
          <p:nvPr>
            <p:ph type="title"/>
          </p:nvPr>
        </p:nvSpPr>
        <p:spPr>
          <a:prstGeom prst="rect">
            <a:avLst/>
          </a:prstGeom>
        </p:spPr>
        <p:txBody>
          <a:bodyPr/>
          <a:lstStyle/>
          <a:p>
            <a:r>
              <a:t>Preparing development environment</a:t>
            </a:r>
          </a:p>
        </p:txBody>
      </p:sp>
      <p:sp>
        <p:nvSpPr>
          <p:cNvPr id="116" name="Node.js LTS…"/>
          <p:cNvSpPr txBox="1">
            <a:spLocks noGrp="1"/>
          </p:cNvSpPr>
          <p:nvPr>
            <p:ph type="body" idx="1"/>
          </p:nvPr>
        </p:nvSpPr>
        <p:spPr>
          <a:xfrm>
            <a:off x="277813" y="1195826"/>
            <a:ext cx="9525001" cy="5825166"/>
          </a:xfrm>
          <a:prstGeom prst="rect">
            <a:avLst/>
          </a:prstGeom>
        </p:spPr>
        <p:txBody>
          <a:bodyPr/>
          <a:lstStyle/>
          <a:p>
            <a:r>
              <a:rPr dirty="0"/>
              <a:t>Chrome</a:t>
            </a:r>
            <a:endParaRPr dirty="0"/>
          </a:p>
          <a:p>
            <a:r>
              <a:rPr dirty="0" smtClean="0"/>
              <a:t>IDE </a:t>
            </a:r>
            <a:r>
              <a:rPr dirty="0"/>
              <a:t>- IntelliJ (only full versions) or VSCode</a:t>
            </a:r>
            <a:br>
              <a:rPr dirty="0"/>
            </a:br>
            <a:br>
              <a:rPr dirty="0"/>
            </a:br>
            <a:endParaRPr dirty="0"/>
          </a:p>
        </p:txBody>
      </p:sp>
      <p:sp>
        <p:nvSpPr>
          <p:cNvPr id="117" name="Slide Number"/>
          <p:cNvSpPr txBox="1">
            <a:spLocks noGrp="1"/>
          </p:cNvSpPr>
          <p:nvPr>
            <p:ph type="sldNum" sz="quarter" idx="4294967295"/>
          </p:nvPr>
        </p:nvSpPr>
        <p:spPr>
          <a:xfrm>
            <a:off x="9850304" y="7294735"/>
            <a:ext cx="191188" cy="248622"/>
          </a:xfrm>
          <a:prstGeom prst="rect">
            <a:avLst/>
          </a:prstGeom>
        </p:spPr>
        <p:txBody>
          <a:bodyPr/>
          <a:lstStyle/>
          <a:p>
            <a:fld id="{86CB4B4D-7CA3-9044-876B-883B54F8677D}" type="slidenum">
              <a:rPr/>
            </a:fld>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3784" y="2553870"/>
            <a:ext cx="8253058" cy="3884275"/>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Map and Set"/>
          <p:cNvSpPr txBox="1">
            <a:spLocks noGrp="1"/>
          </p:cNvSpPr>
          <p:nvPr>
            <p:ph type="title"/>
          </p:nvPr>
        </p:nvSpPr>
        <p:spPr>
          <a:prstGeom prst="rect">
            <a:avLst/>
          </a:prstGeom>
        </p:spPr>
        <p:txBody>
          <a:bodyPr/>
          <a:lstStyle/>
          <a:p>
            <a:r>
              <a:t>Map and Set</a:t>
            </a:r>
          </a:p>
        </p:txBody>
      </p:sp>
      <p:sp>
        <p:nvSpPr>
          <p:cNvPr id="262" name="ES6 feature"/>
          <p:cNvSpPr txBox="1">
            <a:spLocks noGrp="1"/>
          </p:cNvSpPr>
          <p:nvPr>
            <p:ph type="body" idx="1"/>
          </p:nvPr>
        </p:nvSpPr>
        <p:spPr>
          <a:prstGeom prst="rect">
            <a:avLst/>
          </a:prstGeom>
        </p:spPr>
        <p:txBody>
          <a:bodyPr/>
          <a:lstStyle/>
          <a:p>
            <a:r>
              <a:t>ES6 feature</a:t>
            </a:r>
          </a:p>
        </p:txBody>
      </p:sp>
      <p:pic>
        <p:nvPicPr>
          <p:cNvPr id="263" name="Screenshot 2018-11-24 at 02.11.43.png" descr="Screenshot 2018-11-24 at 02.11.43.png"/>
          <p:cNvPicPr>
            <a:picLocks noChangeAspect="1"/>
          </p:cNvPicPr>
          <p:nvPr/>
        </p:nvPicPr>
        <p:blipFill>
          <a:blip r:embed="rId1"/>
          <a:srcRect t="23867"/>
          <a:stretch>
            <a:fillRect/>
          </a:stretch>
        </p:blipFill>
        <p:spPr>
          <a:xfrm>
            <a:off x="288043" y="1794058"/>
            <a:ext cx="4815694" cy="4450349"/>
          </a:xfrm>
          <a:prstGeom prst="rect">
            <a:avLst/>
          </a:prstGeom>
          <a:ln w="12700">
            <a:miter lim="400000"/>
            <a:headEnd/>
            <a:tailEnd/>
          </a:ln>
        </p:spPr>
      </p:pic>
      <p:pic>
        <p:nvPicPr>
          <p:cNvPr id="264" name="Screenshot 2018-11-24 at 02.12.18.png" descr="Screenshot 2018-11-24 at 02.12.18.png"/>
          <p:cNvPicPr>
            <a:picLocks noChangeAspect="1"/>
          </p:cNvPicPr>
          <p:nvPr/>
        </p:nvPicPr>
        <p:blipFill>
          <a:blip r:embed="rId2"/>
          <a:srcRect r="11086"/>
          <a:stretch>
            <a:fillRect/>
          </a:stretch>
        </p:blipFill>
        <p:spPr>
          <a:xfrm>
            <a:off x="5076544" y="1813479"/>
            <a:ext cx="4672982" cy="4589889"/>
          </a:xfrm>
          <a:prstGeom prst="rect">
            <a:avLst/>
          </a:prstGeom>
          <a:ln w="12700">
            <a:miter lim="400000"/>
            <a:headEnd/>
            <a:tailEnd/>
          </a:ln>
        </p:spPr>
      </p:pic>
      <p:sp>
        <p:nvSpPr>
          <p:cNvPr id="3" name="Text Box 2"/>
          <p:cNvSpPr txBox="1"/>
          <p:nvPr/>
        </p:nvSpPr>
        <p:spPr>
          <a:xfrm>
            <a:off x="6678295" y="1707515"/>
            <a:ext cx="319278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mapa s unikátními hodnotami</a:t>
            </a:r>
            <a:endParaRPr kumimoji="0" lang="en-US"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JSON"/>
          <p:cNvSpPr txBox="1">
            <a:spLocks noGrp="1"/>
          </p:cNvSpPr>
          <p:nvPr>
            <p:ph type="title"/>
          </p:nvPr>
        </p:nvSpPr>
        <p:spPr>
          <a:prstGeom prst="rect">
            <a:avLst/>
          </a:prstGeom>
        </p:spPr>
        <p:txBody>
          <a:bodyPr/>
          <a:lstStyle/>
          <a:p>
            <a:r>
              <a:t>JSON</a:t>
            </a:r>
          </a:p>
        </p:txBody>
      </p:sp>
      <p:sp>
        <p:nvSpPr>
          <p:cNvPr id="267" name="JavaScript Object Notation…"/>
          <p:cNvSpPr txBox="1">
            <a:spLocks noGrp="1"/>
          </p:cNvSpPr>
          <p:nvPr>
            <p:ph type="body" idx="1"/>
          </p:nvPr>
        </p:nvSpPr>
        <p:spPr>
          <a:xfrm>
            <a:off x="277813" y="1195827"/>
            <a:ext cx="9525001" cy="6032232"/>
          </a:xfrm>
          <a:prstGeom prst="rect">
            <a:avLst/>
          </a:prstGeom>
        </p:spPr>
        <p:txBody>
          <a:bodyPr/>
          <a:lstStyle/>
          <a:p>
            <a:r>
              <a:t>JavaScript Object Notation</a:t>
            </a:r>
          </a:p>
          <a:p>
            <a:r>
              <a:t>syntax for storing and exchanging data</a:t>
            </a:r>
          </a:p>
          <a:p>
            <a:r>
              <a:t>it is text, written witch JS object notation</a:t>
            </a:r>
          </a:p>
          <a:p>
            <a:r>
              <a:t>JSON is text, any </a:t>
            </a:r>
            <a:r>
              <a:rPr b="1"/>
              <a:t>JS object can be converted into JSON</a:t>
            </a:r>
            <a:endParaRPr b="1"/>
          </a:p>
          <a:p>
            <a:r>
              <a:t>JS has built-in functions for converting</a:t>
            </a:r>
            <a:br/>
            <a:br/>
            <a:br/>
            <a:r>
              <a:t>allowed data types:</a:t>
            </a:r>
          </a:p>
          <a:p>
            <a:pPr marL="899795" lvl="1" indent="-288290">
              <a:buSzPct val="70000"/>
            </a:pPr>
            <a:r>
              <a:t>string</a:t>
            </a:r>
          </a:p>
          <a:p>
            <a:pPr marL="899795" lvl="1" indent="-288290">
              <a:buSzPct val="70000"/>
            </a:pPr>
            <a:r>
              <a:t>number</a:t>
            </a:r>
          </a:p>
          <a:p>
            <a:pPr marL="899795" lvl="1" indent="-288290">
              <a:buSzPct val="70000"/>
            </a:pPr>
            <a:r>
              <a:t>object</a:t>
            </a:r>
          </a:p>
          <a:p>
            <a:pPr marL="899795" lvl="1" indent="-288290">
              <a:buSzPct val="70000"/>
            </a:pPr>
            <a:r>
              <a:t>array</a:t>
            </a:r>
          </a:p>
          <a:p>
            <a:pPr marL="899795" lvl="1" indent="-288290">
              <a:buSzPct val="70000"/>
            </a:pPr>
            <a:r>
              <a:t>boolean</a:t>
            </a:r>
          </a:p>
          <a:p>
            <a:pPr marL="899795" lvl="1" indent="-288290">
              <a:buSzPct val="70000"/>
            </a:pPr>
            <a:r>
              <a:t>null</a:t>
            </a:r>
          </a:p>
        </p:txBody>
      </p:sp>
      <p:pic>
        <p:nvPicPr>
          <p:cNvPr id="268" name="Screenshot 2019-11-05 at 18.24.54.png" descr="Screenshot 2019-11-05 at 18.24.54.png"/>
          <p:cNvPicPr>
            <a:picLocks noChangeAspect="1"/>
          </p:cNvPicPr>
          <p:nvPr/>
        </p:nvPicPr>
        <p:blipFill>
          <a:blip r:embed="rId1"/>
          <a:stretch>
            <a:fillRect/>
          </a:stretch>
        </p:blipFill>
        <p:spPr>
          <a:xfrm>
            <a:off x="4230291" y="3411052"/>
            <a:ext cx="4944742" cy="792427"/>
          </a:xfrm>
          <a:prstGeom prst="rect">
            <a:avLst/>
          </a:prstGeom>
          <a:ln w="12700">
            <a:miter lim="400000"/>
            <a:headEnd/>
            <a:tailEnd/>
          </a:ln>
        </p:spPr>
      </p:pic>
      <p:sp>
        <p:nvSpPr>
          <p:cNvPr id="3" name="Text Box 2"/>
          <p:cNvSpPr txBox="1"/>
          <p:nvPr/>
        </p:nvSpPr>
        <p:spPr>
          <a:xfrm>
            <a:off x="4753610" y="1195705"/>
            <a:ext cx="419735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rPr>
              <a:t>je to to samý co objekty v JS</a:t>
            </a:r>
            <a:endParaRPr kumimoji="0" lang="cs-CZ" altLang="en-US" sz="1400" b="0" i="0" u="none" strike="noStrike" cap="none" spc="0" normalizeH="0" baseline="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Math"/>
          <p:cNvSpPr txBox="1">
            <a:spLocks noGrp="1"/>
          </p:cNvSpPr>
          <p:nvPr>
            <p:ph type="title"/>
          </p:nvPr>
        </p:nvSpPr>
        <p:spPr>
          <a:prstGeom prst="rect">
            <a:avLst/>
          </a:prstGeom>
        </p:spPr>
        <p:txBody>
          <a:bodyPr/>
          <a:lstStyle/>
          <a:p>
            <a:r>
              <a:t>Math</a:t>
            </a:r>
          </a:p>
        </p:txBody>
      </p:sp>
      <p:pic>
        <p:nvPicPr>
          <p:cNvPr id="271" name="Screenshot 2019-11-05 at 18.40.12.png" descr="Screenshot 2019-11-05 at 18.40.12.png"/>
          <p:cNvPicPr>
            <a:picLocks noChangeAspect="1"/>
          </p:cNvPicPr>
          <p:nvPr/>
        </p:nvPicPr>
        <p:blipFill>
          <a:blip r:embed="rId1"/>
          <a:stretch>
            <a:fillRect/>
          </a:stretch>
        </p:blipFill>
        <p:spPr>
          <a:xfrm>
            <a:off x="326936" y="1640988"/>
            <a:ext cx="9156701" cy="3733801"/>
          </a:xfrm>
          <a:prstGeom prst="rect">
            <a:avLst/>
          </a:prstGeom>
          <a:ln w="12700">
            <a:miter lim="400000"/>
            <a:headEnd/>
            <a:tailEnd/>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VSCode plugins:"/>
          <p:cNvSpPr txBox="1">
            <a:spLocks noGrp="1"/>
          </p:cNvSpPr>
          <p:nvPr>
            <p:ph type="title"/>
          </p:nvPr>
        </p:nvSpPr>
        <p:spPr>
          <a:prstGeom prst="rect">
            <a:avLst/>
          </a:prstGeom>
        </p:spPr>
        <p:txBody>
          <a:bodyPr/>
          <a:lstStyle/>
          <a:p>
            <a:r>
              <a:rPr dirty="0" smtClean="0"/>
              <a:t>VSCode </a:t>
            </a:r>
            <a:r>
              <a:rPr dirty="0"/>
              <a:t>plugins:</a:t>
            </a:r>
            <a:endParaRPr dirty="0"/>
          </a:p>
        </p:txBody>
      </p:sp>
      <p:sp>
        <p:nvSpPr>
          <p:cNvPr id="121" name="Node Exec…"/>
          <p:cNvSpPr txBox="1">
            <a:spLocks noGrp="1"/>
          </p:cNvSpPr>
          <p:nvPr>
            <p:ph type="body" idx="1"/>
          </p:nvPr>
        </p:nvSpPr>
        <p:spPr>
          <a:xfrm>
            <a:off x="277813" y="1195825"/>
            <a:ext cx="9525001" cy="6098909"/>
          </a:xfrm>
          <a:prstGeom prst="rect">
            <a:avLst/>
          </a:prstGeom>
        </p:spPr>
        <p:txBody>
          <a:bodyPr>
            <a:noAutofit/>
          </a:bodyPr>
          <a:lstStyle/>
          <a:p>
            <a:pPr marL="237490" indent="-189865" defTabSz="665480">
              <a:spcBef>
                <a:spcPts val="300"/>
              </a:spcBef>
              <a:defRPr sz="1500"/>
            </a:pPr>
            <a:r>
              <a:rPr lang="en-US" sz="1800" dirty="0"/>
              <a:t>recommended for this mission:</a:t>
            </a:r>
            <a:endParaRPr lang="en-US" sz="1800" dirty="0"/>
          </a:p>
          <a:p>
            <a:pPr marL="791845" lvl="1" indent="-189865" defTabSz="665480">
              <a:spcBef>
                <a:spcPts val="300"/>
              </a:spcBef>
              <a:defRPr sz="1500"/>
            </a:pPr>
            <a:r>
              <a:rPr lang="en-US" sz="1800" dirty="0" smtClean="0"/>
              <a:t>terminal</a:t>
            </a:r>
            <a:endParaRPr lang="en-US" sz="1800" dirty="0"/>
          </a:p>
          <a:p>
            <a:pPr marL="791845" lvl="1" indent="-189865" defTabSz="665480">
              <a:spcBef>
                <a:spcPts val="300"/>
              </a:spcBef>
              <a:defRPr sz="1500"/>
            </a:pPr>
            <a:r>
              <a:rPr lang="en-US" sz="1800" dirty="0"/>
              <a:t>JavaScript (ES6) code snippets</a:t>
            </a:r>
            <a:endParaRPr lang="en-US" sz="1800" dirty="0"/>
          </a:p>
          <a:p>
            <a:pPr marL="791845" lvl="1" indent="-189865" defTabSz="665480">
              <a:spcBef>
                <a:spcPts val="300"/>
              </a:spcBef>
              <a:defRPr sz="1500"/>
            </a:pPr>
            <a:r>
              <a:rPr lang="en-US" sz="1800" dirty="0"/>
              <a:t>Path </a:t>
            </a:r>
            <a:r>
              <a:rPr lang="en-US" sz="1800" dirty="0" err="1" smtClean="0"/>
              <a:t>Intellisence</a:t>
            </a:r>
            <a:endParaRPr lang="en-US" sz="1800" dirty="0" smtClean="0"/>
          </a:p>
          <a:p>
            <a:pPr marL="237490" indent="-189865" defTabSz="665480">
              <a:spcBef>
                <a:spcPts val="300"/>
              </a:spcBef>
              <a:defRPr sz="1500"/>
            </a:pPr>
            <a:r>
              <a:rPr lang="en-US" sz="1800" dirty="0"/>
              <a:t>recommended for upcoming missions:</a:t>
            </a:r>
            <a:endParaRPr lang="en-US" sz="1800" dirty="0"/>
          </a:p>
          <a:p>
            <a:pPr marL="791845" lvl="1" indent="-189865" defTabSz="665480">
              <a:spcBef>
                <a:spcPts val="300"/>
              </a:spcBef>
              <a:defRPr sz="1500"/>
            </a:pPr>
            <a:r>
              <a:rPr lang="en-US" sz="1800" dirty="0" err="1"/>
              <a:t>npm</a:t>
            </a:r>
            <a:endParaRPr lang="en-US" sz="1800" dirty="0"/>
          </a:p>
          <a:p>
            <a:pPr marL="791845" lvl="1" indent="-189865" defTabSz="665480">
              <a:spcBef>
                <a:spcPts val="300"/>
              </a:spcBef>
              <a:defRPr sz="1500"/>
            </a:pPr>
            <a:r>
              <a:rPr lang="en-US" sz="1800" dirty="0" err="1"/>
              <a:t>npm</a:t>
            </a:r>
            <a:r>
              <a:rPr lang="en-US" sz="1800" dirty="0"/>
              <a:t> </a:t>
            </a:r>
            <a:r>
              <a:rPr lang="en-US" sz="1800" dirty="0" err="1"/>
              <a:t>Intellisence</a:t>
            </a:r>
            <a:endParaRPr lang="en-US" sz="1800" dirty="0"/>
          </a:p>
          <a:p>
            <a:pPr marL="791845" lvl="1" indent="-189865" defTabSz="665480">
              <a:spcBef>
                <a:spcPts val="300"/>
              </a:spcBef>
              <a:defRPr sz="1500"/>
            </a:pPr>
            <a:r>
              <a:rPr lang="en-US" sz="1800" dirty="0" err="1"/>
              <a:t>Eslint</a:t>
            </a:r>
            <a:endParaRPr lang="en-US" sz="1800" dirty="0"/>
          </a:p>
          <a:p>
            <a:pPr marL="791845" lvl="1" indent="-189865" defTabSz="665480">
              <a:spcBef>
                <a:spcPts val="300"/>
              </a:spcBef>
              <a:defRPr sz="1500"/>
            </a:pPr>
            <a:r>
              <a:rPr lang="en-US" sz="1800" dirty="0"/>
              <a:t>Prettier</a:t>
            </a:r>
            <a:endParaRPr lang="en-US" sz="1800" dirty="0"/>
          </a:p>
          <a:p>
            <a:pPr marL="791845" lvl="1" indent="-189865" defTabSz="665480">
              <a:spcBef>
                <a:spcPts val="300"/>
              </a:spcBef>
              <a:defRPr sz="1500"/>
            </a:pPr>
            <a:r>
              <a:rPr lang="en-US" sz="1800" dirty="0"/>
              <a:t>jest</a:t>
            </a:r>
            <a:endParaRPr lang="en-US" sz="1800" dirty="0"/>
          </a:p>
          <a:p>
            <a:pPr marL="791845" lvl="1" indent="-189865" defTabSz="665480">
              <a:spcBef>
                <a:spcPts val="300"/>
              </a:spcBef>
              <a:defRPr sz="1500"/>
            </a:pPr>
            <a:r>
              <a:rPr lang="en-US" sz="1800" dirty="0" err="1"/>
              <a:t>Node.js</a:t>
            </a:r>
            <a:r>
              <a:rPr lang="en-US" sz="1800" dirty="0"/>
              <a:t> Modules </a:t>
            </a:r>
            <a:r>
              <a:rPr lang="en-US" sz="1800" dirty="0" err="1"/>
              <a:t>Intellisence</a:t>
            </a:r>
            <a:endParaRPr lang="en-US" sz="1800" dirty="0"/>
          </a:p>
          <a:p>
            <a:pPr marL="791845" lvl="1" indent="-189865" defTabSz="665480">
              <a:spcBef>
                <a:spcPts val="300"/>
              </a:spcBef>
              <a:defRPr sz="1500"/>
            </a:pPr>
            <a:r>
              <a:rPr lang="en-US" sz="1800" dirty="0"/>
              <a:t>node-readme</a:t>
            </a:r>
            <a:endParaRPr lang="en-US" sz="1800" dirty="0"/>
          </a:p>
          <a:p>
            <a:pPr marL="791845" lvl="1" indent="-189865" defTabSz="665480">
              <a:spcBef>
                <a:spcPts val="300"/>
              </a:spcBef>
              <a:defRPr sz="1500"/>
            </a:pPr>
            <a:r>
              <a:rPr lang="en-US" sz="1800" dirty="0"/>
              <a:t>Node JSON Autocomplete</a:t>
            </a:r>
            <a:endParaRPr lang="en-US" sz="1800" dirty="0"/>
          </a:p>
          <a:p>
            <a:pPr marL="791845" lvl="1" indent="-189865" defTabSz="665480">
              <a:spcBef>
                <a:spcPts val="300"/>
              </a:spcBef>
              <a:defRPr sz="1500"/>
            </a:pPr>
            <a:r>
              <a:rPr lang="en-US" sz="1800" dirty="0" err="1"/>
              <a:t>gitignore</a:t>
            </a:r>
            <a:endParaRPr lang="en-US" sz="1800" dirty="0"/>
          </a:p>
          <a:p>
            <a:pPr marL="791845" lvl="1" indent="-189865" defTabSz="665480">
              <a:spcBef>
                <a:spcPts val="300"/>
              </a:spcBef>
              <a:defRPr sz="1500"/>
            </a:pPr>
            <a:r>
              <a:rPr lang="en-US" sz="1800" dirty="0"/>
              <a:t>Jest Snippets</a:t>
            </a:r>
            <a:endParaRPr lang="en-US" sz="1800" dirty="0"/>
          </a:p>
          <a:p>
            <a:pPr marL="791845" lvl="1" indent="-189865" defTabSz="665480">
              <a:spcBef>
                <a:spcPts val="300"/>
              </a:spcBef>
              <a:defRPr sz="1500"/>
            </a:pPr>
            <a:r>
              <a:rPr lang="en-US" sz="1800" dirty="0"/>
              <a:t>Jest Runner</a:t>
            </a:r>
            <a:endParaRPr lang="en-US" sz="1800" dirty="0"/>
          </a:p>
          <a:p>
            <a:pPr marL="791845" lvl="1" indent="-189865" defTabSz="665480">
              <a:spcBef>
                <a:spcPts val="300"/>
              </a:spcBef>
              <a:defRPr sz="1500"/>
            </a:pPr>
            <a:r>
              <a:rPr lang="en-US" sz="1800" dirty="0"/>
              <a:t>Jest Test Explorer + Test explorer UI</a:t>
            </a:r>
            <a:endParaRPr lang="en-US" sz="1800" dirty="0"/>
          </a:p>
          <a:p>
            <a:pPr marL="237490" indent="-189865" defTabSz="665480">
              <a:spcBef>
                <a:spcPts val="300"/>
              </a:spcBef>
              <a:defRPr sz="1500"/>
            </a:pPr>
            <a:endParaRPr lang="en-US" sz="1800" dirty="0"/>
          </a:p>
        </p:txBody>
      </p:sp>
      <p:sp>
        <p:nvSpPr>
          <p:cNvPr id="122" name="Slide Number"/>
          <p:cNvSpPr txBox="1">
            <a:spLocks noGrp="1"/>
          </p:cNvSpPr>
          <p:nvPr>
            <p:ph type="sldNum" sz="quarter" idx="4294967295"/>
          </p:nvPr>
        </p:nvSpPr>
        <p:spPr>
          <a:xfrm>
            <a:off x="9850304" y="7294735"/>
            <a:ext cx="191188" cy="248622"/>
          </a:xfrm>
          <a:prstGeom prst="rect">
            <a:avLst/>
          </a:prstGeom>
        </p:spPr>
        <p:txBody>
          <a:bodyPr/>
          <a:lstStyle/>
          <a:p>
            <a:fld id="{86CB4B4D-7CA3-9044-876B-883B54F8677D}" type="slidenum">
              <a:rPr/>
            </a:fld>
            <a:endParaRPr/>
          </a:p>
        </p:txBody>
      </p:sp>
      <p:pic>
        <p:nvPicPr>
          <p:cNvPr id="123" name="Image" descr="Image"/>
          <p:cNvPicPr>
            <a:picLocks noChangeAspect="1"/>
          </p:cNvPicPr>
          <p:nvPr/>
        </p:nvPicPr>
        <p:blipFill>
          <a:blip r:embed="rId1"/>
          <a:stretch>
            <a:fillRect/>
          </a:stretch>
        </p:blipFill>
        <p:spPr>
          <a:xfrm>
            <a:off x="6088284" y="288171"/>
            <a:ext cx="3714530" cy="3700020"/>
          </a:xfrm>
          <a:prstGeom prst="rect">
            <a:avLst/>
          </a:prstGeom>
          <a:ln w="12700">
            <a:miter lim="400000"/>
            <a:headEnd/>
            <a:tailEnd/>
          </a:ln>
        </p:spPr>
      </p:pic>
      <p:sp>
        <p:nvSpPr>
          <p:cNvPr id="7" name="Node Exec…"/>
          <p:cNvSpPr txBox="1"/>
          <p:nvPr/>
        </p:nvSpPr>
        <p:spPr>
          <a:xfrm>
            <a:off x="5202019" y="4511589"/>
            <a:ext cx="4624540" cy="2259746"/>
          </a:xfrm>
          <a:prstGeom prst="rect">
            <a:avLst/>
          </a:prstGeom>
          <a:ln w="12700">
            <a:miter lim="400000"/>
          </a:ln>
        </p:spPr>
        <p:txBody>
          <a:bodyPr lIns="50396" tIns="50396" rIns="50396" bIns="50396">
            <a:noAutofit/>
          </a:bodyPr>
          <a:lstStyle>
            <a:lvl1pPr marL="360045" marR="0" indent="-288290" algn="l" defTabSz="1007745" rtl="0" latinLnBrk="0">
              <a:lnSpc>
                <a:spcPct val="100000"/>
              </a:lnSpc>
              <a:spcBef>
                <a:spcPts val="500"/>
              </a:spcBef>
              <a:spcAft>
                <a:spcPts val="0"/>
              </a:spcAft>
              <a:buClr>
                <a:srgbClr val="F6BC04"/>
              </a:buClr>
              <a:buSzPct val="70000"/>
              <a:buFontTx/>
              <a:buChar char="■"/>
              <a:defRPr sz="2400" b="0" i="0" u="none" strike="noStrike" cap="none" spc="0" baseline="0">
                <a:solidFill>
                  <a:srgbClr val="4C4C4C"/>
                </a:solidFill>
                <a:uFillTx/>
                <a:latin typeface="+mn-lt"/>
                <a:ea typeface="+mn-ea"/>
                <a:cs typeface="+mn-cs"/>
                <a:sym typeface="Arial" panose="020B0604020202020204"/>
              </a:defRPr>
            </a:lvl1pPr>
            <a:lvl2pPr marL="914400" marR="0" indent="-302260" algn="l" defTabSz="1007745" rtl="0" latinLnBrk="0">
              <a:lnSpc>
                <a:spcPct val="100000"/>
              </a:lnSpc>
              <a:spcBef>
                <a:spcPts val="500"/>
              </a:spcBef>
              <a:spcAft>
                <a:spcPts val="0"/>
              </a:spcAft>
              <a:buClr>
                <a:srgbClr val="F6BC04"/>
              </a:buClr>
              <a:buSzPct val="65000"/>
              <a:buFontTx/>
              <a:buChar char="■"/>
              <a:defRPr sz="2400" b="0" i="0" u="none" strike="noStrike" cap="none" spc="0" baseline="0">
                <a:solidFill>
                  <a:srgbClr val="4C4C4C"/>
                </a:solidFill>
                <a:uFillTx/>
                <a:latin typeface="+mn-lt"/>
                <a:ea typeface="+mn-ea"/>
                <a:cs typeface="+mn-cs"/>
                <a:sym typeface="Arial" panose="020B0604020202020204"/>
              </a:defRPr>
            </a:lvl2pPr>
            <a:lvl3pPr marL="1403985" marR="0" indent="-288290" algn="l" defTabSz="1007745" rtl="0" latinLnBrk="0">
              <a:lnSpc>
                <a:spcPct val="100000"/>
              </a:lnSpc>
              <a:spcBef>
                <a:spcPts val="500"/>
              </a:spcBef>
              <a:spcAft>
                <a:spcPts val="0"/>
              </a:spcAft>
              <a:buClr>
                <a:srgbClr val="F6BC04"/>
              </a:buClr>
              <a:buSzPct val="100000"/>
              <a:buFontTx/>
              <a:buChar char="▪"/>
              <a:defRPr sz="2400" b="0" i="0" u="none" strike="noStrike" cap="none" spc="0" baseline="0">
                <a:solidFill>
                  <a:srgbClr val="4C4C4C"/>
                </a:solidFill>
                <a:uFillTx/>
                <a:latin typeface="+mn-lt"/>
                <a:ea typeface="+mn-ea"/>
                <a:cs typeface="+mn-cs"/>
                <a:sym typeface="Arial" panose="020B0604020202020204"/>
              </a:defRPr>
            </a:lvl3pPr>
            <a:lvl4pPr marL="1800225" marR="0" indent="-215900" algn="l" defTabSz="1007745" rtl="0" latinLnBrk="0">
              <a:lnSpc>
                <a:spcPct val="100000"/>
              </a:lnSpc>
              <a:spcBef>
                <a:spcPts val="500"/>
              </a:spcBef>
              <a:spcAft>
                <a:spcPts val="0"/>
              </a:spcAft>
              <a:buClr>
                <a:srgbClr val="F6BC04"/>
              </a:buClr>
              <a:buSzPct val="90000"/>
              <a:buFontTx/>
              <a:buChar char="▪"/>
              <a:defRPr sz="2400" b="0" i="0" u="none" strike="noStrike" cap="none" spc="0" baseline="0">
                <a:solidFill>
                  <a:srgbClr val="4C4C4C"/>
                </a:solidFill>
                <a:uFillTx/>
                <a:latin typeface="+mn-lt"/>
                <a:ea typeface="+mn-ea"/>
                <a:cs typeface="+mn-cs"/>
                <a:sym typeface="Arial" panose="020B0604020202020204"/>
              </a:defRPr>
            </a:lvl4pPr>
            <a:lvl5pPr marL="2263140" marR="0" indent="-247015" algn="l" defTabSz="1007745" rtl="0" latinLnBrk="0">
              <a:lnSpc>
                <a:spcPct val="100000"/>
              </a:lnSpc>
              <a:spcBef>
                <a:spcPts val="500"/>
              </a:spcBef>
              <a:spcAft>
                <a:spcPts val="0"/>
              </a:spcAft>
              <a:buClr>
                <a:srgbClr val="F6BC04"/>
              </a:buClr>
              <a:buSzPct val="90000"/>
              <a:buFontTx/>
              <a:buChar char="▪"/>
              <a:defRPr sz="2400" b="0" i="0" u="none" strike="noStrike" cap="none" spc="0" baseline="0">
                <a:solidFill>
                  <a:srgbClr val="4C4C4C"/>
                </a:solidFill>
                <a:uFillTx/>
                <a:latin typeface="+mn-lt"/>
                <a:ea typeface="+mn-ea"/>
                <a:cs typeface="+mn-cs"/>
                <a:sym typeface="Arial" panose="020B0604020202020204"/>
              </a:defRPr>
            </a:lvl5pPr>
            <a:lvl6pPr marL="2794635" marR="0" indent="-274955" algn="l" defTabSz="1007745" rtl="0" latinLnBrk="0">
              <a:lnSpc>
                <a:spcPct val="100000"/>
              </a:lnSpc>
              <a:spcBef>
                <a:spcPts val="500"/>
              </a:spcBef>
              <a:spcAft>
                <a:spcPts val="0"/>
              </a:spcAft>
              <a:buClr>
                <a:srgbClr val="F6BC04"/>
              </a:buClr>
              <a:buSzPct val="100000"/>
              <a:buFontTx/>
              <a:buChar char="•"/>
              <a:defRPr sz="2400" b="0" i="0" u="none" strike="noStrike" cap="none" spc="0" baseline="0">
                <a:solidFill>
                  <a:srgbClr val="4C4C4C"/>
                </a:solidFill>
                <a:uFillTx/>
                <a:latin typeface="+mn-lt"/>
                <a:ea typeface="+mn-ea"/>
                <a:cs typeface="+mn-cs"/>
                <a:sym typeface="Arial" panose="020B0604020202020204"/>
              </a:defRPr>
            </a:lvl6pPr>
            <a:lvl7pPr marL="3298825" marR="0" indent="-274955" algn="l" defTabSz="1007745" rtl="0" latinLnBrk="0">
              <a:lnSpc>
                <a:spcPct val="100000"/>
              </a:lnSpc>
              <a:spcBef>
                <a:spcPts val="500"/>
              </a:spcBef>
              <a:spcAft>
                <a:spcPts val="0"/>
              </a:spcAft>
              <a:buClr>
                <a:srgbClr val="F6BC04"/>
              </a:buClr>
              <a:buSzPct val="100000"/>
              <a:buFontTx/>
              <a:buChar char="•"/>
              <a:defRPr sz="2400" b="0" i="0" u="none" strike="noStrike" cap="none" spc="0" baseline="0">
                <a:solidFill>
                  <a:srgbClr val="4C4C4C"/>
                </a:solidFill>
                <a:uFillTx/>
                <a:latin typeface="+mn-lt"/>
                <a:ea typeface="+mn-ea"/>
                <a:cs typeface="+mn-cs"/>
                <a:sym typeface="Arial" panose="020B0604020202020204"/>
              </a:defRPr>
            </a:lvl7pPr>
            <a:lvl8pPr marL="3802380" marR="0" indent="-274955" algn="l" defTabSz="1007745" rtl="0" latinLnBrk="0">
              <a:lnSpc>
                <a:spcPct val="100000"/>
              </a:lnSpc>
              <a:spcBef>
                <a:spcPts val="500"/>
              </a:spcBef>
              <a:spcAft>
                <a:spcPts val="0"/>
              </a:spcAft>
              <a:buClr>
                <a:srgbClr val="F6BC04"/>
              </a:buClr>
              <a:buSzPct val="100000"/>
              <a:buFontTx/>
              <a:buChar char="•"/>
              <a:defRPr sz="2400" b="0" i="0" u="none" strike="noStrike" cap="none" spc="0" baseline="0">
                <a:solidFill>
                  <a:srgbClr val="4C4C4C"/>
                </a:solidFill>
                <a:uFillTx/>
                <a:latin typeface="+mn-lt"/>
                <a:ea typeface="+mn-ea"/>
                <a:cs typeface="+mn-cs"/>
                <a:sym typeface="Arial" panose="020B0604020202020204"/>
              </a:defRPr>
            </a:lvl8pPr>
            <a:lvl9pPr marL="4306570" marR="0" indent="-274955" algn="l" defTabSz="1007745" rtl="0" latinLnBrk="0">
              <a:lnSpc>
                <a:spcPct val="100000"/>
              </a:lnSpc>
              <a:spcBef>
                <a:spcPts val="500"/>
              </a:spcBef>
              <a:spcAft>
                <a:spcPts val="0"/>
              </a:spcAft>
              <a:buClr>
                <a:srgbClr val="F6BC04"/>
              </a:buClr>
              <a:buSzPct val="100000"/>
              <a:buFontTx/>
              <a:buChar char="•"/>
              <a:defRPr sz="2400" b="0" i="0" u="none" strike="noStrike" cap="none" spc="0" baseline="0">
                <a:solidFill>
                  <a:srgbClr val="4C4C4C"/>
                </a:solidFill>
                <a:uFillTx/>
                <a:latin typeface="+mn-lt"/>
                <a:ea typeface="+mn-ea"/>
                <a:cs typeface="+mn-cs"/>
                <a:sym typeface="Arial" panose="020B0604020202020204"/>
              </a:defRPr>
            </a:lvl9pPr>
          </a:lstStyle>
          <a:p>
            <a:pPr marL="237490" indent="-189865" defTabSz="665480" hangingPunct="1">
              <a:spcBef>
                <a:spcPts val="300"/>
              </a:spcBef>
              <a:defRPr sz="1500"/>
            </a:pPr>
            <a:r>
              <a:rPr lang="en-US" sz="1800" dirty="0"/>
              <a:t>optional, </a:t>
            </a:r>
            <a:r>
              <a:rPr lang="en-US" sz="1800" dirty="0" smtClean="0"/>
              <a:t>but it might make your </a:t>
            </a:r>
            <a:r>
              <a:rPr lang="en-US" sz="1800" dirty="0"/>
              <a:t>life </a:t>
            </a:r>
            <a:r>
              <a:rPr lang="en-US" sz="1800" dirty="0" smtClean="0"/>
              <a:t>easier</a:t>
            </a:r>
            <a:endParaRPr lang="en-US" sz="1800" dirty="0"/>
          </a:p>
          <a:p>
            <a:pPr marL="791845" lvl="1" indent="-189865" defTabSz="665480" hangingPunct="1">
              <a:spcBef>
                <a:spcPts val="300"/>
              </a:spcBef>
              <a:defRPr sz="1500"/>
            </a:pPr>
            <a:r>
              <a:rPr lang="en-US" sz="1800" dirty="0"/>
              <a:t>Material </a:t>
            </a:r>
            <a:r>
              <a:rPr lang="en-US" sz="1800" dirty="0" smtClean="0"/>
              <a:t>Icon</a:t>
            </a:r>
            <a:endParaRPr lang="en-US" sz="1800" dirty="0" smtClean="0"/>
          </a:p>
          <a:p>
            <a:pPr marL="791845" lvl="1" indent="-189865" defTabSz="665480" hangingPunct="1">
              <a:spcBef>
                <a:spcPts val="300"/>
              </a:spcBef>
              <a:defRPr sz="1500"/>
            </a:pPr>
            <a:r>
              <a:rPr lang="en-US" sz="1800" dirty="0"/>
              <a:t> </a:t>
            </a:r>
            <a:r>
              <a:rPr lang="en-US" sz="1800" dirty="0" smtClean="0"/>
              <a:t>JS </a:t>
            </a:r>
            <a:r>
              <a:rPr lang="en-US" sz="1800" dirty="0"/>
              <a:t>Refactor</a:t>
            </a:r>
            <a:endParaRPr lang="en-US" sz="1800" dirty="0"/>
          </a:p>
          <a:p>
            <a:pPr marL="791845" lvl="1" indent="-189865" defTabSz="665480" hangingPunct="1">
              <a:spcBef>
                <a:spcPts val="300"/>
              </a:spcBef>
              <a:defRPr sz="1500"/>
            </a:pPr>
            <a:r>
              <a:rPr lang="en-US" sz="1800" dirty="0"/>
              <a:t>IntelliJ IDEA </a:t>
            </a:r>
            <a:r>
              <a:rPr lang="en-US" sz="1800" dirty="0" err="1"/>
              <a:t>Keybinding</a:t>
            </a:r>
            <a:endParaRPr lang="en-US" sz="1800" dirty="0"/>
          </a:p>
          <a:p>
            <a:pPr marL="791845" lvl="1" indent="-189865" defTabSz="665480" hangingPunct="1">
              <a:spcBef>
                <a:spcPts val="300"/>
              </a:spcBef>
              <a:defRPr sz="1500"/>
            </a:pPr>
            <a:r>
              <a:rPr lang="en-US" sz="1800" dirty="0" err="1"/>
              <a:t>GitLens</a:t>
            </a:r>
            <a:endParaRPr lang="en-US" sz="1800" dirty="0"/>
          </a:p>
          <a:p>
            <a:pPr marL="791845" lvl="1" indent="-189865" defTabSz="665480" hangingPunct="1">
              <a:spcBef>
                <a:spcPts val="300"/>
              </a:spcBef>
              <a:defRPr sz="1500"/>
            </a:pPr>
            <a:r>
              <a:rPr lang="en-US" sz="1800" dirty="0"/>
              <a:t>Atom one dark Theme</a:t>
            </a:r>
            <a:endParaRPr lang="en-US" sz="1800"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JS Intro"/>
          <p:cNvSpPr txBox="1">
            <a:spLocks noGrp="1"/>
          </p:cNvSpPr>
          <p:nvPr>
            <p:ph type="title"/>
          </p:nvPr>
        </p:nvSpPr>
        <p:spPr>
          <a:prstGeom prst="rect">
            <a:avLst/>
          </a:prstGeom>
        </p:spPr>
        <p:txBody>
          <a:bodyPr/>
          <a:lstStyle/>
          <a:p>
            <a:r>
              <a:t>JS Intro</a:t>
            </a:r>
          </a:p>
        </p:txBody>
      </p:sp>
      <p:sp>
        <p:nvSpPr>
          <p:cNvPr id="126" name="JavaScript is the programming language…"/>
          <p:cNvSpPr txBox="1">
            <a:spLocks noGrp="1"/>
          </p:cNvSpPr>
          <p:nvPr>
            <p:ph type="body" idx="1"/>
          </p:nvPr>
        </p:nvSpPr>
        <p:spPr>
          <a:prstGeom prst="rect">
            <a:avLst/>
          </a:prstGeom>
        </p:spPr>
        <p:txBody>
          <a:bodyPr/>
          <a:lstStyle/>
          <a:p>
            <a:r>
              <a:t>JavaScript is the programming language</a:t>
            </a:r>
          </a:p>
          <a:p>
            <a:pPr marL="899795" lvl="1" indent="-288290">
              <a:buSzPct val="70000"/>
            </a:pPr>
            <a:r>
              <a:t>for browser and server</a:t>
            </a:r>
          </a:p>
          <a:p>
            <a:r>
              <a:t>JavaScript nad Java are completely different languages</a:t>
            </a:r>
          </a:p>
          <a:p>
            <a:r>
              <a:t>Invented in 1995</a:t>
            </a:r>
          </a:p>
          <a:p>
            <a:r>
              <a:t>ECMAScript is the official name of the language</a:t>
            </a:r>
          </a:p>
        </p:txBody>
      </p:sp>
      <p:sp>
        <p:nvSpPr>
          <p:cNvPr id="127" name="Text"/>
          <p:cNvSpPr txBox="1"/>
          <p:nvPr/>
        </p:nvSpPr>
        <p:spPr>
          <a:xfrm>
            <a:off x="-4763687" y="-1597429"/>
            <a:ext cx="569971" cy="375229"/>
          </a:xfrm>
          <a:prstGeom prst="rect">
            <a:avLst/>
          </a:prstGeom>
          <a:ln w="12700">
            <a:miter lim="400000"/>
          </a:ln>
        </p:spPr>
        <p:txBody>
          <a:bodyPr wrap="none" lIns="45718" tIns="45718" rIns="45718" bIns="45718">
            <a:spAutoFit/>
          </a:bodyPr>
          <a:lstStyle/>
          <a:p/>
        </p:txBody>
      </p:sp>
      <p:pic>
        <p:nvPicPr>
          <p:cNvPr id="128" name="Image" descr="Image"/>
          <p:cNvPicPr>
            <a:picLocks noChangeAspect="1"/>
          </p:cNvPicPr>
          <p:nvPr/>
        </p:nvPicPr>
        <p:blipFill>
          <a:blip r:embed="rId1"/>
          <a:stretch>
            <a:fillRect/>
          </a:stretch>
        </p:blipFill>
        <p:spPr>
          <a:xfrm>
            <a:off x="2393403" y="3858361"/>
            <a:ext cx="2234306" cy="2234306"/>
          </a:xfrm>
          <a:prstGeom prst="rect">
            <a:avLst/>
          </a:prstGeom>
          <a:ln w="12700">
            <a:miter lim="400000"/>
            <a:headEnd/>
            <a:tailEnd/>
          </a:ln>
        </p:spPr>
      </p:pic>
      <p:pic>
        <p:nvPicPr>
          <p:cNvPr id="129" name="Image" descr="Image"/>
          <p:cNvPicPr>
            <a:picLocks noChangeAspect="1"/>
          </p:cNvPicPr>
          <p:nvPr/>
        </p:nvPicPr>
        <p:blipFill>
          <a:blip r:embed="rId2"/>
          <a:stretch>
            <a:fillRect/>
          </a:stretch>
        </p:blipFill>
        <p:spPr>
          <a:xfrm>
            <a:off x="4958238" y="4115296"/>
            <a:ext cx="3173720" cy="1944183"/>
          </a:xfrm>
          <a:prstGeom prst="rect">
            <a:avLst/>
          </a:prstGeom>
          <a:ln w="12700">
            <a:miter lim="400000"/>
            <a:headEnd/>
            <a:tailEnd/>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ypes"/>
          <p:cNvSpPr txBox="1">
            <a:spLocks noGrp="1"/>
          </p:cNvSpPr>
          <p:nvPr>
            <p:ph type="title"/>
          </p:nvPr>
        </p:nvSpPr>
        <p:spPr>
          <a:prstGeom prst="rect">
            <a:avLst/>
          </a:prstGeom>
        </p:spPr>
        <p:txBody>
          <a:bodyPr/>
          <a:lstStyle/>
          <a:p>
            <a:r>
              <a:t>Types</a:t>
            </a:r>
          </a:p>
        </p:txBody>
      </p:sp>
      <p:sp>
        <p:nvSpPr>
          <p:cNvPr id="132" name="6 primitives…"/>
          <p:cNvSpPr txBox="1">
            <a:spLocks noGrp="1"/>
          </p:cNvSpPr>
          <p:nvPr>
            <p:ph type="body" idx="1"/>
          </p:nvPr>
        </p:nvSpPr>
        <p:spPr>
          <a:xfrm>
            <a:off x="272733" y="1224401"/>
            <a:ext cx="9525001" cy="5825166"/>
          </a:xfrm>
          <a:prstGeom prst="rect">
            <a:avLst/>
          </a:prstGeom>
        </p:spPr>
        <p:txBody>
          <a:bodyPr/>
          <a:lstStyle/>
          <a:p>
            <a:r>
              <a:t>6 primitives</a:t>
            </a:r>
          </a:p>
          <a:p>
            <a:pPr marL="899795" lvl="1" indent="-288290">
              <a:buSzPct val="70000"/>
            </a:pPr>
            <a:r>
              <a:t>string, number, boolean, null, undefined, symbol</a:t>
            </a:r>
          </a:p>
          <a:p>
            <a:pPr marL="360045" indent="-288290"/>
            <a:r>
              <a:t>Objects</a:t>
            </a:r>
          </a:p>
          <a:p>
            <a:r>
              <a:t>operators: typeof, instanceof</a:t>
            </a:r>
          </a:p>
        </p:txBody>
      </p:sp>
      <p:sp>
        <p:nvSpPr>
          <p:cNvPr id="133" name="Slide Number"/>
          <p:cNvSpPr txBox="1">
            <a:spLocks noGrp="1"/>
          </p:cNvSpPr>
          <p:nvPr>
            <p:ph type="sldNum" sz="quarter" idx="4294967295"/>
          </p:nvPr>
        </p:nvSpPr>
        <p:spPr>
          <a:xfrm>
            <a:off x="9850304" y="7294735"/>
            <a:ext cx="191188" cy="248622"/>
          </a:xfrm>
          <a:prstGeom prst="rect">
            <a:avLst/>
          </a:prstGeom>
        </p:spPr>
        <p:txBody>
          <a:bodyPr/>
          <a:lstStyle/>
          <a:p>
            <a:fld id="{86CB4B4D-7CA3-9044-876B-883B54F8677D}" type="slidenum">
              <a:rPr/>
            </a:fld>
            <a:endParaRPr/>
          </a:p>
        </p:txBody>
      </p:sp>
      <p:pic>
        <p:nvPicPr>
          <p:cNvPr id="134" name="Screenshot 2018-11-23 at 23.32.56.png" descr="Screenshot 2018-11-23 at 23.32.56.png"/>
          <p:cNvPicPr>
            <a:picLocks noChangeAspect="1"/>
          </p:cNvPicPr>
          <p:nvPr/>
        </p:nvPicPr>
        <p:blipFill>
          <a:blip r:embed="rId1"/>
          <a:stretch>
            <a:fillRect/>
          </a:stretch>
        </p:blipFill>
        <p:spPr>
          <a:xfrm>
            <a:off x="4020820" y="3502660"/>
            <a:ext cx="6796405" cy="3705860"/>
          </a:xfrm>
          <a:prstGeom prst="rect">
            <a:avLst/>
          </a:prstGeom>
          <a:ln w="12700">
            <a:miter lim="400000"/>
            <a:headEnd/>
            <a:tailEnd/>
          </a:ln>
        </p:spPr>
      </p:pic>
      <p:sp>
        <p:nvSpPr>
          <p:cNvPr id="2" name="Text Box 1"/>
          <p:cNvSpPr txBox="1"/>
          <p:nvPr/>
        </p:nvSpPr>
        <p:spPr>
          <a:xfrm>
            <a:off x="132715" y="3271520"/>
            <a:ext cx="3776345" cy="920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1007745" rtl="0" fontAlgn="auto" latinLnBrk="0" hangingPunct="0">
              <a:lnSpc>
                <a:spcPct val="100000"/>
              </a:lnSpc>
              <a:spcBef>
                <a:spcPts val="0"/>
              </a:spcBef>
              <a:spcAft>
                <a:spcPts val="0"/>
              </a:spcAft>
              <a:buClrTx/>
              <a:buSzTx/>
              <a:buFontTx/>
              <a:buNone/>
            </a:pPr>
            <a:r>
              <a:rPr lang="cs-CZ" sz="1800">
                <a:sym typeface="+mn-ea"/>
              </a:rPr>
              <a:t>typeof to převede na typ, o který se jedná, takže porovnáváme s daným stringem</a:t>
            </a:r>
            <a:endParaRPr kumimoji="0" lang="cs-CZ" sz="1800" b="0" i="0" u="none" strike="noStrike" cap="none" spc="0" normalizeH="0" baseline="0">
              <a:ln>
                <a:noFill/>
              </a:ln>
              <a:solidFill>
                <a:srgbClr val="000000"/>
              </a:solidFill>
              <a:effectLst/>
              <a:uFillTx/>
              <a:latin typeface="+mn-lt"/>
              <a:ea typeface="+mn-ea"/>
              <a:cs typeface="+mn-cs"/>
              <a:sym typeface="+mn-e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ypes"/>
          <p:cNvSpPr txBox="1">
            <a:spLocks noGrp="1"/>
          </p:cNvSpPr>
          <p:nvPr>
            <p:ph type="title"/>
          </p:nvPr>
        </p:nvSpPr>
        <p:spPr>
          <a:prstGeom prst="rect">
            <a:avLst/>
          </a:prstGeom>
        </p:spPr>
        <p:txBody>
          <a:bodyPr/>
          <a:lstStyle/>
          <a:p>
            <a:r>
              <a:t>Types</a:t>
            </a:r>
          </a:p>
        </p:txBody>
      </p:sp>
      <p:sp>
        <p:nvSpPr>
          <p:cNvPr id="137" name="typeof is not asking for type of a variable but rather for the value currently in a…"/>
          <p:cNvSpPr txBox="1">
            <a:spLocks noGrp="1"/>
          </p:cNvSpPr>
          <p:nvPr>
            <p:ph type="body" idx="1"/>
          </p:nvPr>
        </p:nvSpPr>
        <p:spPr>
          <a:prstGeom prst="rect">
            <a:avLst/>
          </a:prstGeom>
        </p:spPr>
        <p:txBody>
          <a:bodyPr/>
          <a:lstStyle/>
          <a:p>
            <a:r>
              <a:t>typeof is not asking for type of a variable but rather for the value currently in </a:t>
            </a:r>
            <a:r>
              <a:rPr b="1"/>
              <a:t>a</a:t>
            </a:r>
            <a:endParaRPr b="1"/>
          </a:p>
          <a:p>
            <a:pPr>
              <a:defRPr b="1"/>
            </a:pPr>
            <a:r>
              <a:t>only values have types in JS</a:t>
            </a:r>
          </a:p>
          <a:p>
            <a:r>
              <a:t>by setting </a:t>
            </a:r>
            <a:r>
              <a:rPr b="1"/>
              <a:t>a</a:t>
            </a:r>
            <a:r>
              <a:t> to undefined, behaviour is as if </a:t>
            </a:r>
            <a:r>
              <a:rPr b="1"/>
              <a:t>a </a:t>
            </a:r>
            <a:r>
              <a:t>has no value set yet</a:t>
            </a:r>
          </a:p>
        </p:txBody>
      </p:sp>
      <p:pic>
        <p:nvPicPr>
          <p:cNvPr id="138" name="Screenshot 2019-11-04 at 16.19.01.png" descr="Screenshot 2019-11-04 at 16.19.01.png"/>
          <p:cNvPicPr>
            <a:picLocks noChangeAspect="1"/>
          </p:cNvPicPr>
          <p:nvPr/>
        </p:nvPicPr>
        <p:blipFill>
          <a:blip r:embed="rId1"/>
          <a:stretch>
            <a:fillRect/>
          </a:stretch>
        </p:blipFill>
        <p:spPr>
          <a:xfrm>
            <a:off x="390620" y="2994185"/>
            <a:ext cx="4505096" cy="2050460"/>
          </a:xfrm>
          <a:prstGeom prst="rect">
            <a:avLst/>
          </a:prstGeom>
          <a:ln w="12700">
            <a:miter lim="400000"/>
            <a:headEnd/>
            <a:tailEnd/>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Objects"/>
          <p:cNvSpPr txBox="1">
            <a:spLocks noGrp="1"/>
          </p:cNvSpPr>
          <p:nvPr>
            <p:ph type="title"/>
          </p:nvPr>
        </p:nvSpPr>
        <p:spPr>
          <a:prstGeom prst="rect">
            <a:avLst/>
          </a:prstGeom>
        </p:spPr>
        <p:txBody>
          <a:bodyPr/>
          <a:lstStyle/>
          <a:p>
            <a:r>
              <a:t>Objects</a:t>
            </a:r>
          </a:p>
        </p:txBody>
      </p:sp>
      <p:sp>
        <p:nvSpPr>
          <p:cNvPr id="141" name="you can set properties, each hold their own value of any type…"/>
          <p:cNvSpPr txBox="1">
            <a:spLocks noGrp="1"/>
          </p:cNvSpPr>
          <p:nvPr>
            <p:ph type="body" idx="1"/>
          </p:nvPr>
        </p:nvSpPr>
        <p:spPr>
          <a:prstGeom prst="rect">
            <a:avLst/>
          </a:prstGeom>
        </p:spPr>
        <p:txBody>
          <a:bodyPr/>
          <a:lstStyle/>
          <a:p>
            <a:r>
              <a:t>you can set properties, each hold their own value of any type</a:t>
            </a:r>
          </a:p>
          <a:p>
            <a:r>
              <a:rPr b="1"/>
              <a:t>dot notation</a:t>
            </a:r>
            <a:r>
              <a:t> - easier to read</a:t>
            </a:r>
          </a:p>
          <a:p>
            <a:r>
              <a:rPr b="1"/>
              <a:t>bracket notation</a:t>
            </a:r>
            <a:r>
              <a:t> - variables can be used, special characters</a:t>
            </a:r>
          </a:p>
          <a:p>
            <a:pPr marL="71755" indent="0">
              <a:buNone/>
            </a:pPr>
            <a:endParaRPr lang="cs-CZ" sz="1400"/>
          </a:p>
        </p:txBody>
      </p:sp>
      <p:pic>
        <p:nvPicPr>
          <p:cNvPr id="142" name="Screenshot 2019-11-04 at 16.27.12.png" descr="Screenshot 2019-11-04 at 16.27.12.png"/>
          <p:cNvPicPr>
            <a:picLocks noChangeAspect="1"/>
          </p:cNvPicPr>
          <p:nvPr/>
        </p:nvPicPr>
        <p:blipFill>
          <a:blip r:embed="rId1"/>
          <a:stretch>
            <a:fillRect/>
          </a:stretch>
        </p:blipFill>
        <p:spPr>
          <a:xfrm>
            <a:off x="5449956" y="2560023"/>
            <a:ext cx="4950415" cy="4527302"/>
          </a:xfrm>
          <a:prstGeom prst="rect">
            <a:avLst/>
          </a:prstGeom>
          <a:ln w="12700">
            <a:miter lim="400000"/>
            <a:headEnd/>
            <a:tailEnd/>
          </a:ln>
        </p:spPr>
      </p:pic>
      <p:sp>
        <p:nvSpPr>
          <p:cNvPr id="2" name="Text Box 1"/>
          <p:cNvSpPr txBox="1"/>
          <p:nvPr/>
        </p:nvSpPr>
        <p:spPr>
          <a:xfrm>
            <a:off x="545465" y="2729230"/>
            <a:ext cx="4683125" cy="1936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71755" indent="0">
              <a:buNone/>
            </a:pPr>
            <a:r>
              <a:rPr lang="cs-CZ">
                <a:sym typeface="+mn-ea"/>
              </a:rPr>
              <a:t>k proměnným v objektu se </a:t>
            </a:r>
            <a:endParaRPr lang="cs-CZ"/>
          </a:p>
          <a:p>
            <a:pPr marL="71755" indent="0">
              <a:buNone/>
            </a:pPr>
            <a:r>
              <a:rPr lang="cs-CZ">
                <a:sym typeface="+mn-ea"/>
              </a:rPr>
              <a:t>přistupuje pomocí stringu, proto se do proměnný hodí “a” na 26 a pak se přistupuje k objektu na hodnotu proměnný a - to samý jako obj.a</a:t>
            </a:r>
            <a:endParaRPr lang="cs-CZ"/>
          </a:p>
          <a:p>
            <a:pPr marL="0" marR="0" indent="0" algn="l" defTabSz="1007745" rtl="0" fontAlgn="auto" latinLnBrk="0" hangingPunct="0">
              <a:lnSpc>
                <a:spcPct val="100000"/>
              </a:lnSpc>
              <a:spcBef>
                <a:spcPts val="0"/>
              </a:spcBef>
              <a:spcAft>
                <a:spcPts val="0"/>
              </a:spcAft>
              <a:buClrTx/>
              <a:buSzTx/>
              <a:buFontTx/>
              <a:buNone/>
            </a:pPr>
            <a:endParaRPr kumimoji="0" lang="en-US" sz="2000" b="0" i="0" u="none" strike="noStrike" cap="none" spc="0" normalizeH="0" baseline="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theme/theme1.xml><?xml version="1.0" encoding="utf-8"?>
<a:theme xmlns:a="http://schemas.openxmlformats.org/drawingml/2006/main" name="TGA_sablona_prezentace_MS PowerPoint_4ku3_001">
  <a:themeElements>
    <a:clrScheme name="TGA_sablona_prezentace_MS PowerPoint_4ku3_00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TGA_sablona_prezentace_MS PowerPoint_4ku3_001">
      <a:majorFont>
        <a:latin typeface="Helvetica"/>
        <a:ea typeface="Helvetica"/>
        <a:cs typeface="Helvetica"/>
      </a:majorFont>
      <a:minorFont>
        <a:latin typeface="Arial"/>
        <a:ea typeface="Arial"/>
        <a:cs typeface="Arial"/>
      </a:minorFont>
    </a:fontScheme>
    <a:fmtScheme name="TGA_sablona_prezentace_MS PowerPoint_4ku3_00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1007745" rtl="0" fontAlgn="auto" latinLnBrk="0" hangingPunct="0">
          <a:lnSpc>
            <a:spcPct val="100000"/>
          </a:lnSpc>
          <a:spcBef>
            <a:spcPts val="0"/>
          </a:spcBef>
          <a:spcAft>
            <a:spcPts val="0"/>
          </a:spcAft>
          <a:buClrTx/>
          <a:buSzTx/>
          <a:buFontTx/>
          <a:buNone/>
          <a:defRPr kumimoji="0" sz="2000" b="0" i="0" u="none" strike="noStrike" cap="none" spc="0" normalizeH="0" baseline="0">
            <a:ln>
              <a:noFill/>
            </a:ln>
            <a:solidFill>
              <a:srgbClr val="000000"/>
            </a:solidFill>
            <a:effectLst/>
            <a:uFillTx/>
            <a:latin typeface="+mn-lt"/>
            <a:ea typeface="+mn-ea"/>
            <a:cs typeface="+mn-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1007745" rtl="0" fontAlgn="auto" latinLnBrk="0" hangingPunct="0">
          <a:lnSpc>
            <a:spcPct val="100000"/>
          </a:lnSpc>
          <a:spcBef>
            <a:spcPts val="0"/>
          </a:spcBef>
          <a:spcAft>
            <a:spcPts val="0"/>
          </a:spcAft>
          <a:buClrTx/>
          <a:buSzTx/>
          <a:buFontTx/>
          <a:buNone/>
          <a:defRPr kumimoji="0" sz="2000" b="0" i="0" u="none" strike="noStrike" cap="none" spc="0" normalizeH="0" baseline="0">
            <a:ln>
              <a:noFill/>
            </a:ln>
            <a:solidFill>
              <a:srgbClr val="000000"/>
            </a:solidFill>
            <a:effectLst/>
            <a:uFillTx/>
            <a:latin typeface="+mn-lt"/>
            <a:ea typeface="+mn-ea"/>
            <a:cs typeface="+mn-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GA_sablona_prezentace_MS PowerPoint_4ku3_001">
  <a:themeElements>
    <a:clrScheme name="TGA_sablona_prezentace_MS PowerPoint_4ku3_00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TGA_sablona_prezentace_MS PowerPoint_4ku3_001">
      <a:majorFont>
        <a:latin typeface="Helvetica"/>
        <a:ea typeface="Helvetica"/>
        <a:cs typeface="Helvetica"/>
      </a:majorFont>
      <a:minorFont>
        <a:latin typeface="Arial"/>
        <a:ea typeface="Arial"/>
        <a:cs typeface="Arial"/>
      </a:minorFont>
    </a:fontScheme>
    <a:fmtScheme name="TGA_sablona_prezentace_MS PowerPoint_4ku3_00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1007745" rtl="0" fontAlgn="auto" latinLnBrk="0" hangingPunct="0">
          <a:lnSpc>
            <a:spcPct val="100000"/>
          </a:lnSpc>
          <a:spcBef>
            <a:spcPts val="0"/>
          </a:spcBef>
          <a:spcAft>
            <a:spcPts val="0"/>
          </a:spcAft>
          <a:buClrTx/>
          <a:buSzTx/>
          <a:buFontTx/>
          <a:buNone/>
          <a:defRPr kumimoji="0" sz="2000" b="0" i="0" u="none" strike="noStrike" cap="none" spc="0" normalizeH="0" baseline="0">
            <a:ln>
              <a:noFill/>
            </a:ln>
            <a:solidFill>
              <a:srgbClr val="000000"/>
            </a:solidFill>
            <a:effectLst/>
            <a:uFillTx/>
            <a:latin typeface="+mn-lt"/>
            <a:ea typeface="+mn-ea"/>
            <a:cs typeface="+mn-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1007745" rtl="0" fontAlgn="auto" latinLnBrk="0" hangingPunct="0">
          <a:lnSpc>
            <a:spcPct val="100000"/>
          </a:lnSpc>
          <a:spcBef>
            <a:spcPts val="0"/>
          </a:spcBef>
          <a:spcAft>
            <a:spcPts val="0"/>
          </a:spcAft>
          <a:buClrTx/>
          <a:buSzTx/>
          <a:buFontTx/>
          <a:buNone/>
          <a:defRPr kumimoji="0" sz="2000" b="0" i="0" u="none" strike="noStrike" cap="none" spc="0" normalizeH="0" baseline="0">
            <a:ln>
              <a:noFill/>
            </a:ln>
            <a:solidFill>
              <a:srgbClr val="000000"/>
            </a:solidFill>
            <a:effectLst/>
            <a:uFillTx/>
            <a:latin typeface="+mn-lt"/>
            <a:ea typeface="+mn-ea"/>
            <a:cs typeface="+mn-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8158</Words>
  <Application>WPS Presentation</Application>
  <PresentationFormat>Custom</PresentationFormat>
  <Paragraphs>383</Paragraphs>
  <Slides>43</Slides>
  <Notes>37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43</vt:i4>
      </vt:variant>
    </vt:vector>
  </HeadingPairs>
  <TitlesOfParts>
    <vt:vector size="54" baseType="lpstr">
      <vt:lpstr>Arial</vt:lpstr>
      <vt:lpstr>SimSun</vt:lpstr>
      <vt:lpstr>Wingdings</vt:lpstr>
      <vt:lpstr>Arial</vt:lpstr>
      <vt:lpstr>Helvetica</vt:lpstr>
      <vt:lpstr>Microsoft YaHei</vt:lpstr>
      <vt:lpstr/>
      <vt:lpstr>Arial Unicode MS</vt:lpstr>
      <vt:lpstr>Wingdings</vt:lpstr>
      <vt:lpstr>Segoe Print</vt:lpstr>
      <vt:lpstr>TGA_sablona_prezentace_MS PowerPoint_4ku3_001</vt:lpstr>
      <vt:lpstr>JavaScript Basic </vt:lpstr>
      <vt:lpstr>Motivation</vt:lpstr>
      <vt:lpstr>Agenda</vt:lpstr>
      <vt:lpstr>Preparing development environment</vt:lpstr>
      <vt:lpstr>VSCode plugins:</vt:lpstr>
      <vt:lpstr>JS Intro</vt:lpstr>
      <vt:lpstr>Types</vt:lpstr>
      <vt:lpstr>Types</vt:lpstr>
      <vt:lpstr>Objects</vt:lpstr>
      <vt:lpstr>Arrays</vt:lpstr>
      <vt:lpstr>Functions</vt:lpstr>
      <vt:lpstr>Build-In Type Methods</vt:lpstr>
      <vt:lpstr>Coercion</vt:lpstr>
      <vt:lpstr>Truthy and falsy values</vt:lpstr>
      <vt:lpstr>Equality</vt:lpstr>
      <vt:lpstr>Relational operators</vt:lpstr>
      <vt:lpstr>Variables</vt:lpstr>
      <vt:lpstr>Conditionals</vt:lpstr>
      <vt:lpstr>Conditionals</vt:lpstr>
      <vt:lpstr>Loops - For Loop</vt:lpstr>
      <vt:lpstr>Loops - For/In Loop</vt:lpstr>
      <vt:lpstr>Loops - For/Of Loop</vt:lpstr>
      <vt:lpstr>Loops - While and Do/While Loop</vt:lpstr>
      <vt:lpstr>Loops - Break and Continue</vt:lpstr>
      <vt:lpstr>Exercise 1</vt:lpstr>
      <vt:lpstr>String Methods - Find and Extract</vt:lpstr>
      <vt:lpstr>String Methods - Modify and Convert</vt:lpstr>
      <vt:lpstr>Exercise 2</vt:lpstr>
      <vt:lpstr>Number Methods</vt:lpstr>
      <vt:lpstr>Function</vt:lpstr>
      <vt:lpstr>Array</vt:lpstr>
      <vt:lpstr>Array</vt:lpstr>
      <vt:lpstr>Array ES5/6 new features</vt:lpstr>
      <vt:lpstr>Array ES5/6 new features</vt:lpstr>
      <vt:lpstr>Array ES5/6 new features</vt:lpstr>
      <vt:lpstr>Array ES5/6 new features</vt:lpstr>
      <vt:lpstr>Exercise 3</vt:lpstr>
      <vt:lpstr>Object</vt:lpstr>
      <vt:lpstr>Exercise 4</vt:lpstr>
      <vt:lpstr>Map and Set</vt:lpstr>
      <vt:lpstr>JSON</vt:lpstr>
      <vt:lpstr>Math</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Basic </dc:title>
  <dc:creator/>
  <cp:lastModifiedBy>user</cp:lastModifiedBy>
  <cp:revision>79</cp:revision>
  <cp:lastPrinted>2020-01-09T15:34:00Z</cp:lastPrinted>
  <dcterms:created xsi:type="dcterms:W3CDTF">2020-09-03T07:39:14Z</dcterms:created>
  <dcterms:modified xsi:type="dcterms:W3CDTF">2020-09-03T14:18:33Z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1033-11.2.0.9635</vt:lpwstr>
  </property>
</Properties>
</file>